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24.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3" r:id="rId7"/>
    <p:sldId id="265" r:id="rId8"/>
    <p:sldId id="267" r:id="rId9"/>
    <p:sldId id="269" r:id="rId10"/>
    <p:sldId id="271" r:id="rId11"/>
    <p:sldId id="272" r:id="rId12"/>
    <p:sldId id="274" r:id="rId13"/>
    <p:sldId id="277" r:id="rId14"/>
    <p:sldId id="279" r:id="rId15"/>
    <p:sldId id="281" r:id="rId16"/>
    <p:sldId id="283" r:id="rId17"/>
    <p:sldId id="285" r:id="rId18"/>
    <p:sldId id="287" r:id="rId19"/>
    <p:sldId id="289" r:id="rId20"/>
    <p:sldId id="291" r:id="rId21"/>
    <p:sldId id="292" r:id="rId22"/>
    <p:sldId id="294" r:id="rId23"/>
    <p:sldId id="296" r:id="rId24"/>
    <p:sldId id="298" r:id="rId25"/>
    <p:sldId id="300" r:id="rId26"/>
    <p:sldId id="302" r:id="rId27"/>
    <p:sldId id="304" r:id="rId28"/>
    <p:sldId id="305" r:id="rId29"/>
    <p:sldId id="306" r:id="rId30"/>
    <p:sldId id="307" r:id="rId31"/>
    <p:sldId id="303" r:id="rId32"/>
    <p:sldId id="308" r:id="rId33"/>
    <p:sldId id="310" r:id="rId34"/>
    <p:sldId id="311" r:id="rId35"/>
    <p:sldId id="312" r:id="rId36"/>
    <p:sldId id="313" r:id="rId37"/>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ša" initials="m" lastIdx="1" clrIdx="0">
    <p:extLst>
      <p:ext uri="{19B8F6BF-5375-455C-9EA6-DF929625EA0E}">
        <p15:presenceInfo xmlns:p15="http://schemas.microsoft.com/office/powerpoint/2012/main" userId="c6e16e88653046b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43BF032-CA35-4DCA-8663-CEC533632F3F}"/>
              </a:ext>
            </a:extLst>
          </p:cNvPr>
          <p:cNvSpPr>
            <a:spLocks noGrp="1"/>
          </p:cNvSpPr>
          <p:nvPr>
            <p:ph type="ctrTitle"/>
          </p:nvPr>
        </p:nvSpPr>
        <p:spPr>
          <a:xfrm>
            <a:off x="1524000" y="1122363"/>
            <a:ext cx="9144000" cy="2387600"/>
          </a:xfrm>
        </p:spPr>
        <p:txBody>
          <a:bodyPr anchor="b"/>
          <a:lstStyle>
            <a:lvl1pPr algn="ctr">
              <a:defRPr sz="6000"/>
            </a:lvl1pPr>
          </a:lstStyle>
          <a:p>
            <a:r>
              <a:rPr lang="sl-SI"/>
              <a:t>Kliknite, če želite urediti slog naslova matrice</a:t>
            </a:r>
          </a:p>
        </p:txBody>
      </p:sp>
      <p:sp>
        <p:nvSpPr>
          <p:cNvPr id="3" name="Podnaslov 2">
            <a:extLst>
              <a:ext uri="{FF2B5EF4-FFF2-40B4-BE49-F238E27FC236}">
                <a16:creationId xmlns:a16="http://schemas.microsoft.com/office/drawing/2014/main" id="{01721B73-0689-4E7E-9C70-135EC872CE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p>
        </p:txBody>
      </p:sp>
      <p:sp>
        <p:nvSpPr>
          <p:cNvPr id="4" name="Označba mesta datuma 3">
            <a:extLst>
              <a:ext uri="{FF2B5EF4-FFF2-40B4-BE49-F238E27FC236}">
                <a16:creationId xmlns:a16="http://schemas.microsoft.com/office/drawing/2014/main" id="{344577D3-7D1C-4E81-A85B-C3154DE622D7}"/>
              </a:ext>
            </a:extLst>
          </p:cNvPr>
          <p:cNvSpPr>
            <a:spLocks noGrp="1"/>
          </p:cNvSpPr>
          <p:nvPr>
            <p:ph type="dt" sz="half" idx="10"/>
          </p:nvPr>
        </p:nvSpPr>
        <p:spPr/>
        <p:txBody>
          <a:bodyPr/>
          <a:lstStyle/>
          <a:p>
            <a:fld id="{5FF0C4D9-05BA-467D-9CB3-ACF72BCE7BB1}" type="datetimeFigureOut">
              <a:rPr lang="sl-SI" smtClean="0"/>
              <a:t>26. 03. 2026</a:t>
            </a:fld>
            <a:endParaRPr lang="sl-SI"/>
          </a:p>
        </p:txBody>
      </p:sp>
      <p:sp>
        <p:nvSpPr>
          <p:cNvPr id="5" name="Označba mesta noge 4">
            <a:extLst>
              <a:ext uri="{FF2B5EF4-FFF2-40B4-BE49-F238E27FC236}">
                <a16:creationId xmlns:a16="http://schemas.microsoft.com/office/drawing/2014/main" id="{70DED42F-D3A9-4CC7-99E1-50196B817988}"/>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93139EDF-6B1C-4A3E-A2AA-B3CA92BF9B9C}"/>
              </a:ext>
            </a:extLst>
          </p:cNvPr>
          <p:cNvSpPr>
            <a:spLocks noGrp="1"/>
          </p:cNvSpPr>
          <p:nvPr>
            <p:ph type="sldNum" sz="quarter" idx="12"/>
          </p:nvPr>
        </p:nvSpPr>
        <p:spPr/>
        <p:txBody>
          <a:bodyPr/>
          <a:lstStyle/>
          <a:p>
            <a:fld id="{D6A7DE12-086A-441C-AA9D-D307AEF168CF}" type="slidenum">
              <a:rPr lang="sl-SI" smtClean="0"/>
              <a:t>‹#›</a:t>
            </a:fld>
            <a:endParaRPr lang="sl-SI"/>
          </a:p>
        </p:txBody>
      </p:sp>
    </p:spTree>
    <p:extLst>
      <p:ext uri="{BB962C8B-B14F-4D97-AF65-F5344CB8AC3E}">
        <p14:creationId xmlns:p14="http://schemas.microsoft.com/office/powerpoint/2010/main" val="2394377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0B35BB2-0BBC-482C-9CAC-0B32BCE70D90}"/>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AD652EB1-9312-4EE1-94B5-5260AA46D750}"/>
              </a:ext>
            </a:extLst>
          </p:cNvPr>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02EA33B3-FCBC-4A9B-A28F-067F51A6F25F}"/>
              </a:ext>
            </a:extLst>
          </p:cNvPr>
          <p:cNvSpPr>
            <a:spLocks noGrp="1"/>
          </p:cNvSpPr>
          <p:nvPr>
            <p:ph type="dt" sz="half" idx="10"/>
          </p:nvPr>
        </p:nvSpPr>
        <p:spPr/>
        <p:txBody>
          <a:bodyPr/>
          <a:lstStyle/>
          <a:p>
            <a:fld id="{5FF0C4D9-05BA-467D-9CB3-ACF72BCE7BB1}" type="datetimeFigureOut">
              <a:rPr lang="sl-SI" smtClean="0"/>
              <a:t>26. 03. 2026</a:t>
            </a:fld>
            <a:endParaRPr lang="sl-SI"/>
          </a:p>
        </p:txBody>
      </p:sp>
      <p:sp>
        <p:nvSpPr>
          <p:cNvPr id="5" name="Označba mesta noge 4">
            <a:extLst>
              <a:ext uri="{FF2B5EF4-FFF2-40B4-BE49-F238E27FC236}">
                <a16:creationId xmlns:a16="http://schemas.microsoft.com/office/drawing/2014/main" id="{070EF997-C3E5-47C1-8B07-72CF6BB4870F}"/>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54657882-66EA-46BD-9513-EC3C084B03FF}"/>
              </a:ext>
            </a:extLst>
          </p:cNvPr>
          <p:cNvSpPr>
            <a:spLocks noGrp="1"/>
          </p:cNvSpPr>
          <p:nvPr>
            <p:ph type="sldNum" sz="quarter" idx="12"/>
          </p:nvPr>
        </p:nvSpPr>
        <p:spPr/>
        <p:txBody>
          <a:bodyPr/>
          <a:lstStyle/>
          <a:p>
            <a:fld id="{D6A7DE12-086A-441C-AA9D-D307AEF168CF}" type="slidenum">
              <a:rPr lang="sl-SI" smtClean="0"/>
              <a:t>‹#›</a:t>
            </a:fld>
            <a:endParaRPr lang="sl-SI"/>
          </a:p>
        </p:txBody>
      </p:sp>
    </p:spTree>
    <p:extLst>
      <p:ext uri="{BB962C8B-B14F-4D97-AF65-F5344CB8AC3E}">
        <p14:creationId xmlns:p14="http://schemas.microsoft.com/office/powerpoint/2010/main" val="675416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96CDE627-60E7-46F8-97DD-67A0C80A153D}"/>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5905502C-B971-47C4-8A06-F6C9BCC18074}"/>
              </a:ext>
            </a:extLst>
          </p:cNvPr>
          <p:cNvSpPr>
            <a:spLocks noGrp="1"/>
          </p:cNvSpPr>
          <p:nvPr>
            <p:ph type="body" orient="vert" idx="1"/>
          </p:nvPr>
        </p:nvSpPr>
        <p:spPr>
          <a:xfrm>
            <a:off x="838200" y="365125"/>
            <a:ext cx="7734300" cy="5811838"/>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55302740-84B9-49D3-855C-013858C85573}"/>
              </a:ext>
            </a:extLst>
          </p:cNvPr>
          <p:cNvSpPr>
            <a:spLocks noGrp="1"/>
          </p:cNvSpPr>
          <p:nvPr>
            <p:ph type="dt" sz="half" idx="10"/>
          </p:nvPr>
        </p:nvSpPr>
        <p:spPr/>
        <p:txBody>
          <a:bodyPr/>
          <a:lstStyle/>
          <a:p>
            <a:fld id="{5FF0C4D9-05BA-467D-9CB3-ACF72BCE7BB1}" type="datetimeFigureOut">
              <a:rPr lang="sl-SI" smtClean="0"/>
              <a:t>26. 03. 2026</a:t>
            </a:fld>
            <a:endParaRPr lang="sl-SI"/>
          </a:p>
        </p:txBody>
      </p:sp>
      <p:sp>
        <p:nvSpPr>
          <p:cNvPr id="5" name="Označba mesta noge 4">
            <a:extLst>
              <a:ext uri="{FF2B5EF4-FFF2-40B4-BE49-F238E27FC236}">
                <a16:creationId xmlns:a16="http://schemas.microsoft.com/office/drawing/2014/main" id="{D16D54E9-EB00-488E-9D0E-27E1EB9B1A92}"/>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111CD5B2-312E-4EE0-A5FE-DA1D646F4267}"/>
              </a:ext>
            </a:extLst>
          </p:cNvPr>
          <p:cNvSpPr>
            <a:spLocks noGrp="1"/>
          </p:cNvSpPr>
          <p:nvPr>
            <p:ph type="sldNum" sz="quarter" idx="12"/>
          </p:nvPr>
        </p:nvSpPr>
        <p:spPr/>
        <p:txBody>
          <a:bodyPr/>
          <a:lstStyle/>
          <a:p>
            <a:fld id="{D6A7DE12-086A-441C-AA9D-D307AEF168CF}" type="slidenum">
              <a:rPr lang="sl-SI" smtClean="0"/>
              <a:t>‹#›</a:t>
            </a:fld>
            <a:endParaRPr lang="sl-SI"/>
          </a:p>
        </p:txBody>
      </p:sp>
    </p:spTree>
    <p:extLst>
      <p:ext uri="{BB962C8B-B14F-4D97-AF65-F5344CB8AC3E}">
        <p14:creationId xmlns:p14="http://schemas.microsoft.com/office/powerpoint/2010/main" val="3584912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DC60503-C6DA-4C64-8C45-4503AB4056EB}"/>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516497D8-78E8-4B59-8F94-2D778902B7F3}"/>
              </a:ext>
            </a:extLst>
          </p:cNvPr>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D25578F4-D84C-44EF-B221-DC3FBD4462D4}"/>
              </a:ext>
            </a:extLst>
          </p:cNvPr>
          <p:cNvSpPr>
            <a:spLocks noGrp="1"/>
          </p:cNvSpPr>
          <p:nvPr>
            <p:ph type="dt" sz="half" idx="10"/>
          </p:nvPr>
        </p:nvSpPr>
        <p:spPr/>
        <p:txBody>
          <a:bodyPr/>
          <a:lstStyle/>
          <a:p>
            <a:fld id="{5FF0C4D9-05BA-467D-9CB3-ACF72BCE7BB1}" type="datetimeFigureOut">
              <a:rPr lang="sl-SI" smtClean="0"/>
              <a:t>26. 03. 2026</a:t>
            </a:fld>
            <a:endParaRPr lang="sl-SI"/>
          </a:p>
        </p:txBody>
      </p:sp>
      <p:sp>
        <p:nvSpPr>
          <p:cNvPr id="5" name="Označba mesta noge 4">
            <a:extLst>
              <a:ext uri="{FF2B5EF4-FFF2-40B4-BE49-F238E27FC236}">
                <a16:creationId xmlns:a16="http://schemas.microsoft.com/office/drawing/2014/main" id="{446A163F-3DDA-43CE-8052-8BE36ECBF9EB}"/>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09C953C3-45FB-4CA3-B862-BE6AB3B1FD35}"/>
              </a:ext>
            </a:extLst>
          </p:cNvPr>
          <p:cNvSpPr>
            <a:spLocks noGrp="1"/>
          </p:cNvSpPr>
          <p:nvPr>
            <p:ph type="sldNum" sz="quarter" idx="12"/>
          </p:nvPr>
        </p:nvSpPr>
        <p:spPr/>
        <p:txBody>
          <a:bodyPr/>
          <a:lstStyle/>
          <a:p>
            <a:fld id="{D6A7DE12-086A-441C-AA9D-D307AEF168CF}" type="slidenum">
              <a:rPr lang="sl-SI" smtClean="0"/>
              <a:t>‹#›</a:t>
            </a:fld>
            <a:endParaRPr lang="sl-SI"/>
          </a:p>
        </p:txBody>
      </p:sp>
    </p:spTree>
    <p:extLst>
      <p:ext uri="{BB962C8B-B14F-4D97-AF65-F5344CB8AC3E}">
        <p14:creationId xmlns:p14="http://schemas.microsoft.com/office/powerpoint/2010/main" val="3543014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EC017CF-8ECE-4D35-B749-631C7CD7C95D}"/>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242617D0-0250-4F34-8D30-55E5ACB74D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2841598E-98C9-49CA-A881-D01D63C11DF2}"/>
              </a:ext>
            </a:extLst>
          </p:cNvPr>
          <p:cNvSpPr>
            <a:spLocks noGrp="1"/>
          </p:cNvSpPr>
          <p:nvPr>
            <p:ph type="dt" sz="half" idx="10"/>
          </p:nvPr>
        </p:nvSpPr>
        <p:spPr/>
        <p:txBody>
          <a:bodyPr/>
          <a:lstStyle/>
          <a:p>
            <a:fld id="{5FF0C4D9-05BA-467D-9CB3-ACF72BCE7BB1}" type="datetimeFigureOut">
              <a:rPr lang="sl-SI" smtClean="0"/>
              <a:t>26. 03. 2026</a:t>
            </a:fld>
            <a:endParaRPr lang="sl-SI"/>
          </a:p>
        </p:txBody>
      </p:sp>
      <p:sp>
        <p:nvSpPr>
          <p:cNvPr id="5" name="Označba mesta noge 4">
            <a:extLst>
              <a:ext uri="{FF2B5EF4-FFF2-40B4-BE49-F238E27FC236}">
                <a16:creationId xmlns:a16="http://schemas.microsoft.com/office/drawing/2014/main" id="{B3B83A19-7A60-44EA-ACC1-E8B2DE712579}"/>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20B3FD62-B65F-4642-B4FA-007C52F3AE52}"/>
              </a:ext>
            </a:extLst>
          </p:cNvPr>
          <p:cNvSpPr>
            <a:spLocks noGrp="1"/>
          </p:cNvSpPr>
          <p:nvPr>
            <p:ph type="sldNum" sz="quarter" idx="12"/>
          </p:nvPr>
        </p:nvSpPr>
        <p:spPr/>
        <p:txBody>
          <a:bodyPr/>
          <a:lstStyle/>
          <a:p>
            <a:fld id="{D6A7DE12-086A-441C-AA9D-D307AEF168CF}" type="slidenum">
              <a:rPr lang="sl-SI" smtClean="0"/>
              <a:t>‹#›</a:t>
            </a:fld>
            <a:endParaRPr lang="sl-SI"/>
          </a:p>
        </p:txBody>
      </p:sp>
    </p:spTree>
    <p:extLst>
      <p:ext uri="{BB962C8B-B14F-4D97-AF65-F5344CB8AC3E}">
        <p14:creationId xmlns:p14="http://schemas.microsoft.com/office/powerpoint/2010/main" val="3791382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A3EF675-5475-48D8-B627-5C21689FE313}"/>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AF70ADF4-7539-4B2F-B3D2-917E28B951CE}"/>
              </a:ext>
            </a:extLst>
          </p:cNvPr>
          <p:cNvSpPr>
            <a:spLocks noGrp="1"/>
          </p:cNvSpPr>
          <p:nvPr>
            <p:ph sz="half" idx="1"/>
          </p:nvPr>
        </p:nvSpPr>
        <p:spPr>
          <a:xfrm>
            <a:off x="838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BFE49969-376D-4143-A954-078E307491BA}"/>
              </a:ext>
            </a:extLst>
          </p:cNvPr>
          <p:cNvSpPr>
            <a:spLocks noGrp="1"/>
          </p:cNvSpPr>
          <p:nvPr>
            <p:ph sz="half" idx="2"/>
          </p:nvPr>
        </p:nvSpPr>
        <p:spPr>
          <a:xfrm>
            <a:off x="6172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FA34C011-BDCC-4C5D-94B4-41AC3B38D2F4}"/>
              </a:ext>
            </a:extLst>
          </p:cNvPr>
          <p:cNvSpPr>
            <a:spLocks noGrp="1"/>
          </p:cNvSpPr>
          <p:nvPr>
            <p:ph type="dt" sz="half" idx="10"/>
          </p:nvPr>
        </p:nvSpPr>
        <p:spPr/>
        <p:txBody>
          <a:bodyPr/>
          <a:lstStyle/>
          <a:p>
            <a:fld id="{5FF0C4D9-05BA-467D-9CB3-ACF72BCE7BB1}" type="datetimeFigureOut">
              <a:rPr lang="sl-SI" smtClean="0"/>
              <a:t>26. 03. 2026</a:t>
            </a:fld>
            <a:endParaRPr lang="sl-SI"/>
          </a:p>
        </p:txBody>
      </p:sp>
      <p:sp>
        <p:nvSpPr>
          <p:cNvPr id="6" name="Označba mesta noge 5">
            <a:extLst>
              <a:ext uri="{FF2B5EF4-FFF2-40B4-BE49-F238E27FC236}">
                <a16:creationId xmlns:a16="http://schemas.microsoft.com/office/drawing/2014/main" id="{0777C34E-5A2D-45F6-A7F7-998BD2D36FC4}"/>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B1E6865C-1056-4651-865B-3B65C9B55EA5}"/>
              </a:ext>
            </a:extLst>
          </p:cNvPr>
          <p:cNvSpPr>
            <a:spLocks noGrp="1"/>
          </p:cNvSpPr>
          <p:nvPr>
            <p:ph type="sldNum" sz="quarter" idx="12"/>
          </p:nvPr>
        </p:nvSpPr>
        <p:spPr/>
        <p:txBody>
          <a:bodyPr/>
          <a:lstStyle/>
          <a:p>
            <a:fld id="{D6A7DE12-086A-441C-AA9D-D307AEF168CF}" type="slidenum">
              <a:rPr lang="sl-SI" smtClean="0"/>
              <a:t>‹#›</a:t>
            </a:fld>
            <a:endParaRPr lang="sl-SI"/>
          </a:p>
        </p:txBody>
      </p:sp>
    </p:spTree>
    <p:extLst>
      <p:ext uri="{BB962C8B-B14F-4D97-AF65-F5344CB8AC3E}">
        <p14:creationId xmlns:p14="http://schemas.microsoft.com/office/powerpoint/2010/main" val="2315876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D707898-6F31-446E-AC91-D0CF11AB1F02}"/>
              </a:ext>
            </a:extLst>
          </p:cNvPr>
          <p:cNvSpPr>
            <a:spLocks noGrp="1"/>
          </p:cNvSpPr>
          <p:nvPr>
            <p:ph type="title"/>
          </p:nvPr>
        </p:nvSpPr>
        <p:spPr>
          <a:xfrm>
            <a:off x="839788" y="365125"/>
            <a:ext cx="105156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D588635F-70C3-41E1-A056-60A66B6B44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E89305C9-7730-410C-9EE1-B1F92C6E8711}"/>
              </a:ext>
            </a:extLst>
          </p:cNvPr>
          <p:cNvSpPr>
            <a:spLocks noGrp="1"/>
          </p:cNvSpPr>
          <p:nvPr>
            <p:ph sz="half" idx="2"/>
          </p:nvPr>
        </p:nvSpPr>
        <p:spPr>
          <a:xfrm>
            <a:off x="839788" y="2505075"/>
            <a:ext cx="5157787"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71E3FCD1-43AA-4D38-AB6A-C851BF6173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CC94E88A-B94F-45D3-B8FE-0FFC1E10BE4F}"/>
              </a:ext>
            </a:extLst>
          </p:cNvPr>
          <p:cNvSpPr>
            <a:spLocks noGrp="1"/>
          </p:cNvSpPr>
          <p:nvPr>
            <p:ph sz="quarter" idx="4"/>
          </p:nvPr>
        </p:nvSpPr>
        <p:spPr>
          <a:xfrm>
            <a:off x="6172200" y="2505075"/>
            <a:ext cx="5183188"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795D47AD-A0FD-4603-98FF-38780A8AD5FC}"/>
              </a:ext>
            </a:extLst>
          </p:cNvPr>
          <p:cNvSpPr>
            <a:spLocks noGrp="1"/>
          </p:cNvSpPr>
          <p:nvPr>
            <p:ph type="dt" sz="half" idx="10"/>
          </p:nvPr>
        </p:nvSpPr>
        <p:spPr/>
        <p:txBody>
          <a:bodyPr/>
          <a:lstStyle/>
          <a:p>
            <a:fld id="{5FF0C4D9-05BA-467D-9CB3-ACF72BCE7BB1}" type="datetimeFigureOut">
              <a:rPr lang="sl-SI" smtClean="0"/>
              <a:t>26. 03. 2026</a:t>
            </a:fld>
            <a:endParaRPr lang="sl-SI"/>
          </a:p>
        </p:txBody>
      </p:sp>
      <p:sp>
        <p:nvSpPr>
          <p:cNvPr id="8" name="Označba mesta noge 7">
            <a:extLst>
              <a:ext uri="{FF2B5EF4-FFF2-40B4-BE49-F238E27FC236}">
                <a16:creationId xmlns:a16="http://schemas.microsoft.com/office/drawing/2014/main" id="{50DEFE05-1704-43DF-9952-4A6847A1C7CD}"/>
              </a:ext>
            </a:extLst>
          </p:cNvPr>
          <p:cNvSpPr>
            <a:spLocks noGrp="1"/>
          </p:cNvSpPr>
          <p:nvPr>
            <p:ph type="ftr" sz="quarter" idx="11"/>
          </p:nvPr>
        </p:nvSpPr>
        <p:spPr/>
        <p:txBody>
          <a:bodyPr/>
          <a:lstStyle/>
          <a:p>
            <a:endParaRPr lang="sl-SI"/>
          </a:p>
        </p:txBody>
      </p:sp>
      <p:sp>
        <p:nvSpPr>
          <p:cNvPr id="9" name="Označba mesta številke diapozitiva 8">
            <a:extLst>
              <a:ext uri="{FF2B5EF4-FFF2-40B4-BE49-F238E27FC236}">
                <a16:creationId xmlns:a16="http://schemas.microsoft.com/office/drawing/2014/main" id="{11DBD86A-4D19-47BB-BCCC-CC1F60E26016}"/>
              </a:ext>
            </a:extLst>
          </p:cNvPr>
          <p:cNvSpPr>
            <a:spLocks noGrp="1"/>
          </p:cNvSpPr>
          <p:nvPr>
            <p:ph type="sldNum" sz="quarter" idx="12"/>
          </p:nvPr>
        </p:nvSpPr>
        <p:spPr/>
        <p:txBody>
          <a:bodyPr/>
          <a:lstStyle/>
          <a:p>
            <a:fld id="{D6A7DE12-086A-441C-AA9D-D307AEF168CF}" type="slidenum">
              <a:rPr lang="sl-SI" smtClean="0"/>
              <a:t>‹#›</a:t>
            </a:fld>
            <a:endParaRPr lang="sl-SI"/>
          </a:p>
        </p:txBody>
      </p:sp>
    </p:spTree>
    <p:extLst>
      <p:ext uri="{BB962C8B-B14F-4D97-AF65-F5344CB8AC3E}">
        <p14:creationId xmlns:p14="http://schemas.microsoft.com/office/powerpoint/2010/main" val="402424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B4D53DF-7D3D-4AAA-A38A-2DF0E8EA9A47}"/>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84CD66F2-4EC7-4CED-9D20-7E0EF0C8BE98}"/>
              </a:ext>
            </a:extLst>
          </p:cNvPr>
          <p:cNvSpPr>
            <a:spLocks noGrp="1"/>
          </p:cNvSpPr>
          <p:nvPr>
            <p:ph type="dt" sz="half" idx="10"/>
          </p:nvPr>
        </p:nvSpPr>
        <p:spPr/>
        <p:txBody>
          <a:bodyPr/>
          <a:lstStyle/>
          <a:p>
            <a:fld id="{5FF0C4D9-05BA-467D-9CB3-ACF72BCE7BB1}" type="datetimeFigureOut">
              <a:rPr lang="sl-SI" smtClean="0"/>
              <a:t>26. 03. 2026</a:t>
            </a:fld>
            <a:endParaRPr lang="sl-SI"/>
          </a:p>
        </p:txBody>
      </p:sp>
      <p:sp>
        <p:nvSpPr>
          <p:cNvPr id="4" name="Označba mesta noge 3">
            <a:extLst>
              <a:ext uri="{FF2B5EF4-FFF2-40B4-BE49-F238E27FC236}">
                <a16:creationId xmlns:a16="http://schemas.microsoft.com/office/drawing/2014/main" id="{5C72DFC5-8616-48A5-8F8C-BD60E97BDCBF}"/>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id="{5D3FF733-F841-4876-AA7E-722875A3B68B}"/>
              </a:ext>
            </a:extLst>
          </p:cNvPr>
          <p:cNvSpPr>
            <a:spLocks noGrp="1"/>
          </p:cNvSpPr>
          <p:nvPr>
            <p:ph type="sldNum" sz="quarter" idx="12"/>
          </p:nvPr>
        </p:nvSpPr>
        <p:spPr/>
        <p:txBody>
          <a:bodyPr/>
          <a:lstStyle/>
          <a:p>
            <a:fld id="{D6A7DE12-086A-441C-AA9D-D307AEF168CF}" type="slidenum">
              <a:rPr lang="sl-SI" smtClean="0"/>
              <a:t>‹#›</a:t>
            </a:fld>
            <a:endParaRPr lang="sl-SI"/>
          </a:p>
        </p:txBody>
      </p:sp>
    </p:spTree>
    <p:extLst>
      <p:ext uri="{BB962C8B-B14F-4D97-AF65-F5344CB8AC3E}">
        <p14:creationId xmlns:p14="http://schemas.microsoft.com/office/powerpoint/2010/main" val="68128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B6AF970B-F3D5-4509-977E-82833D4DA1EA}"/>
              </a:ext>
            </a:extLst>
          </p:cNvPr>
          <p:cNvSpPr>
            <a:spLocks noGrp="1"/>
          </p:cNvSpPr>
          <p:nvPr>
            <p:ph type="dt" sz="half" idx="10"/>
          </p:nvPr>
        </p:nvSpPr>
        <p:spPr/>
        <p:txBody>
          <a:bodyPr/>
          <a:lstStyle/>
          <a:p>
            <a:fld id="{5FF0C4D9-05BA-467D-9CB3-ACF72BCE7BB1}" type="datetimeFigureOut">
              <a:rPr lang="sl-SI" smtClean="0"/>
              <a:t>26. 03. 2026</a:t>
            </a:fld>
            <a:endParaRPr lang="sl-SI"/>
          </a:p>
        </p:txBody>
      </p:sp>
      <p:sp>
        <p:nvSpPr>
          <p:cNvPr id="3" name="Označba mesta noge 2">
            <a:extLst>
              <a:ext uri="{FF2B5EF4-FFF2-40B4-BE49-F238E27FC236}">
                <a16:creationId xmlns:a16="http://schemas.microsoft.com/office/drawing/2014/main" id="{DC8BA534-1F1D-4D16-ABDF-2C63F25DF999}"/>
              </a:ext>
            </a:extLst>
          </p:cNvPr>
          <p:cNvSpPr>
            <a:spLocks noGrp="1"/>
          </p:cNvSpPr>
          <p:nvPr>
            <p:ph type="ftr" sz="quarter" idx="11"/>
          </p:nvPr>
        </p:nvSpPr>
        <p:spPr/>
        <p:txBody>
          <a:bodyPr/>
          <a:lstStyle/>
          <a:p>
            <a:endParaRPr lang="sl-SI"/>
          </a:p>
        </p:txBody>
      </p:sp>
      <p:sp>
        <p:nvSpPr>
          <p:cNvPr id="4" name="Označba mesta številke diapozitiva 3">
            <a:extLst>
              <a:ext uri="{FF2B5EF4-FFF2-40B4-BE49-F238E27FC236}">
                <a16:creationId xmlns:a16="http://schemas.microsoft.com/office/drawing/2014/main" id="{99149E1B-9CF5-4109-A621-0A6DF23687EC}"/>
              </a:ext>
            </a:extLst>
          </p:cNvPr>
          <p:cNvSpPr>
            <a:spLocks noGrp="1"/>
          </p:cNvSpPr>
          <p:nvPr>
            <p:ph type="sldNum" sz="quarter" idx="12"/>
          </p:nvPr>
        </p:nvSpPr>
        <p:spPr/>
        <p:txBody>
          <a:bodyPr/>
          <a:lstStyle/>
          <a:p>
            <a:fld id="{D6A7DE12-086A-441C-AA9D-D307AEF168CF}" type="slidenum">
              <a:rPr lang="sl-SI" smtClean="0"/>
              <a:t>‹#›</a:t>
            </a:fld>
            <a:endParaRPr lang="sl-SI"/>
          </a:p>
        </p:txBody>
      </p:sp>
    </p:spTree>
    <p:extLst>
      <p:ext uri="{BB962C8B-B14F-4D97-AF65-F5344CB8AC3E}">
        <p14:creationId xmlns:p14="http://schemas.microsoft.com/office/powerpoint/2010/main" val="3840779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F8E37B1-603F-4948-A955-074716E46BF4}"/>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id="{83B00647-3EC1-486E-AEC0-778C23F1D5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3A0B0F04-8900-48A5-8C92-0F0C5C9069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DAC145A0-7C30-44DE-89F3-AAA3099E7AB8}"/>
              </a:ext>
            </a:extLst>
          </p:cNvPr>
          <p:cNvSpPr>
            <a:spLocks noGrp="1"/>
          </p:cNvSpPr>
          <p:nvPr>
            <p:ph type="dt" sz="half" idx="10"/>
          </p:nvPr>
        </p:nvSpPr>
        <p:spPr/>
        <p:txBody>
          <a:bodyPr/>
          <a:lstStyle/>
          <a:p>
            <a:fld id="{5FF0C4D9-05BA-467D-9CB3-ACF72BCE7BB1}" type="datetimeFigureOut">
              <a:rPr lang="sl-SI" smtClean="0"/>
              <a:t>26. 03. 2026</a:t>
            </a:fld>
            <a:endParaRPr lang="sl-SI"/>
          </a:p>
        </p:txBody>
      </p:sp>
      <p:sp>
        <p:nvSpPr>
          <p:cNvPr id="6" name="Označba mesta noge 5">
            <a:extLst>
              <a:ext uri="{FF2B5EF4-FFF2-40B4-BE49-F238E27FC236}">
                <a16:creationId xmlns:a16="http://schemas.microsoft.com/office/drawing/2014/main" id="{7B418830-0CE1-4E2B-B9D3-B3ABBE5C3936}"/>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CBB008AA-E512-4C43-933D-C974E906F322}"/>
              </a:ext>
            </a:extLst>
          </p:cNvPr>
          <p:cNvSpPr>
            <a:spLocks noGrp="1"/>
          </p:cNvSpPr>
          <p:nvPr>
            <p:ph type="sldNum" sz="quarter" idx="12"/>
          </p:nvPr>
        </p:nvSpPr>
        <p:spPr/>
        <p:txBody>
          <a:bodyPr/>
          <a:lstStyle/>
          <a:p>
            <a:fld id="{D6A7DE12-086A-441C-AA9D-D307AEF168CF}" type="slidenum">
              <a:rPr lang="sl-SI" smtClean="0"/>
              <a:t>‹#›</a:t>
            </a:fld>
            <a:endParaRPr lang="sl-SI"/>
          </a:p>
        </p:txBody>
      </p:sp>
    </p:spTree>
    <p:extLst>
      <p:ext uri="{BB962C8B-B14F-4D97-AF65-F5344CB8AC3E}">
        <p14:creationId xmlns:p14="http://schemas.microsoft.com/office/powerpoint/2010/main" val="1451797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F921A82-A42B-4761-A6BC-1E71E1EEA0A4}"/>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id="{0A3CCA12-1C9C-49B4-B6EB-5C1B11A696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a:extLst>
              <a:ext uri="{FF2B5EF4-FFF2-40B4-BE49-F238E27FC236}">
                <a16:creationId xmlns:a16="http://schemas.microsoft.com/office/drawing/2014/main" id="{66D6E670-8E51-4CEA-AD9A-BD1E81B1E8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BF95C0DC-B71D-4B44-AC71-C9695BA71EAF}"/>
              </a:ext>
            </a:extLst>
          </p:cNvPr>
          <p:cNvSpPr>
            <a:spLocks noGrp="1"/>
          </p:cNvSpPr>
          <p:nvPr>
            <p:ph type="dt" sz="half" idx="10"/>
          </p:nvPr>
        </p:nvSpPr>
        <p:spPr/>
        <p:txBody>
          <a:bodyPr/>
          <a:lstStyle/>
          <a:p>
            <a:fld id="{5FF0C4D9-05BA-467D-9CB3-ACF72BCE7BB1}" type="datetimeFigureOut">
              <a:rPr lang="sl-SI" smtClean="0"/>
              <a:t>26. 03. 2026</a:t>
            </a:fld>
            <a:endParaRPr lang="sl-SI"/>
          </a:p>
        </p:txBody>
      </p:sp>
      <p:sp>
        <p:nvSpPr>
          <p:cNvPr id="6" name="Označba mesta noge 5">
            <a:extLst>
              <a:ext uri="{FF2B5EF4-FFF2-40B4-BE49-F238E27FC236}">
                <a16:creationId xmlns:a16="http://schemas.microsoft.com/office/drawing/2014/main" id="{7216F23E-34AA-49DB-AD5E-4465B453BD43}"/>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6986D8D2-7698-421C-8E44-B4B16A1625E7}"/>
              </a:ext>
            </a:extLst>
          </p:cNvPr>
          <p:cNvSpPr>
            <a:spLocks noGrp="1"/>
          </p:cNvSpPr>
          <p:nvPr>
            <p:ph type="sldNum" sz="quarter" idx="12"/>
          </p:nvPr>
        </p:nvSpPr>
        <p:spPr/>
        <p:txBody>
          <a:bodyPr/>
          <a:lstStyle/>
          <a:p>
            <a:fld id="{D6A7DE12-086A-441C-AA9D-D307AEF168CF}" type="slidenum">
              <a:rPr lang="sl-SI" smtClean="0"/>
              <a:t>‹#›</a:t>
            </a:fld>
            <a:endParaRPr lang="sl-SI"/>
          </a:p>
        </p:txBody>
      </p:sp>
    </p:spTree>
    <p:extLst>
      <p:ext uri="{BB962C8B-B14F-4D97-AF65-F5344CB8AC3E}">
        <p14:creationId xmlns:p14="http://schemas.microsoft.com/office/powerpoint/2010/main" val="254385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D5FF665E-F247-45C5-948C-4DCD480478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4E6BEEE5-B3B4-41F6-8EFB-5F4A0C3894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D8AA7B15-DB14-450F-A6E0-12CADEE07B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F0C4D9-05BA-467D-9CB3-ACF72BCE7BB1}" type="datetimeFigureOut">
              <a:rPr lang="sl-SI" smtClean="0"/>
              <a:t>26. 03. 2026</a:t>
            </a:fld>
            <a:endParaRPr lang="sl-SI"/>
          </a:p>
        </p:txBody>
      </p:sp>
      <p:sp>
        <p:nvSpPr>
          <p:cNvPr id="5" name="Označba mesta noge 4">
            <a:extLst>
              <a:ext uri="{FF2B5EF4-FFF2-40B4-BE49-F238E27FC236}">
                <a16:creationId xmlns:a16="http://schemas.microsoft.com/office/drawing/2014/main" id="{BFF5DD50-3537-4AC4-8ED4-A242DD4FB5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a:extLst>
              <a:ext uri="{FF2B5EF4-FFF2-40B4-BE49-F238E27FC236}">
                <a16:creationId xmlns:a16="http://schemas.microsoft.com/office/drawing/2014/main" id="{A9BDB176-3715-4884-B6E3-FC63D6977E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A7DE12-086A-441C-AA9D-D307AEF168CF}" type="slidenum">
              <a:rPr lang="sl-SI" smtClean="0"/>
              <a:t>‹#›</a:t>
            </a:fld>
            <a:endParaRPr lang="sl-SI"/>
          </a:p>
        </p:txBody>
      </p:sp>
    </p:spTree>
    <p:extLst>
      <p:ext uri="{BB962C8B-B14F-4D97-AF65-F5344CB8AC3E}">
        <p14:creationId xmlns:p14="http://schemas.microsoft.com/office/powerpoint/2010/main" val="2741721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v.si/" TargetMode="External"/><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s://www.gov.si/teme/vpis-v-srednjo-solo/"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paka3.mss.edus.si/vp/ui/#/srednja-sola/izracun-tock"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gov.si/teme/vpis-v-srednjo-solo/"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paka3.mss.edus.si/vp/ui/#/"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www.gov.si/zbirke/storitve/prijavnica-za-drugi-krog-izbirnega-postopka/"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gov.si/teme/vpis-v-srednjo-solo/"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www.gov.si/teme/vpis-v-srednjo-solo/"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paka3.mss.edus.si/vp/ui/#/" TargetMode="Externa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C2E1252-5FE3-4285-A632-6824FE75C273}"/>
              </a:ext>
            </a:extLst>
          </p:cNvPr>
          <p:cNvSpPr>
            <a:spLocks noGrp="1"/>
          </p:cNvSpPr>
          <p:nvPr>
            <p:ph type="ctrTitle"/>
          </p:nvPr>
        </p:nvSpPr>
        <p:spPr>
          <a:xfrm>
            <a:off x="574623" y="1723869"/>
            <a:ext cx="5521377" cy="2520612"/>
          </a:xfrm>
        </p:spPr>
        <p:txBody>
          <a:bodyPr/>
          <a:lstStyle/>
          <a:p>
            <a:r>
              <a:rPr lang="sl-SI" b="1" dirty="0"/>
              <a:t>PRIJAVA IN VPIS NA EGSŠ</a:t>
            </a:r>
          </a:p>
        </p:txBody>
      </p:sp>
      <p:sp>
        <p:nvSpPr>
          <p:cNvPr id="3" name="Podnaslov 2">
            <a:extLst>
              <a:ext uri="{FF2B5EF4-FFF2-40B4-BE49-F238E27FC236}">
                <a16:creationId xmlns:a16="http://schemas.microsoft.com/office/drawing/2014/main" id="{E99A651F-7D62-4D00-9255-3812F224DDFE}"/>
              </a:ext>
            </a:extLst>
          </p:cNvPr>
          <p:cNvSpPr>
            <a:spLocks noGrp="1"/>
          </p:cNvSpPr>
          <p:nvPr>
            <p:ph type="subTitle" idx="1"/>
          </p:nvPr>
        </p:nvSpPr>
        <p:spPr>
          <a:xfrm>
            <a:off x="489679" y="5489667"/>
            <a:ext cx="9144000" cy="999942"/>
          </a:xfrm>
        </p:spPr>
        <p:txBody>
          <a:bodyPr/>
          <a:lstStyle/>
          <a:p>
            <a:pPr marL="12700" marR="0" lvl="0" indent="0" algn="l" defTabSz="914400" eaLnBrk="1" fontAlgn="auto" latinLnBrk="0" hangingPunct="1">
              <a:lnSpc>
                <a:spcPct val="100000"/>
              </a:lnSpc>
              <a:spcBef>
                <a:spcPts val="720"/>
              </a:spcBef>
              <a:spcAft>
                <a:spcPts val="0"/>
              </a:spcAft>
              <a:buClrTx/>
              <a:buSzTx/>
              <a:buFontTx/>
              <a:buNone/>
              <a:tabLst/>
              <a:defRPr/>
            </a:pPr>
            <a:r>
              <a:rPr kumimoji="0" lang="sl-SI" sz="2000" b="0" i="1" u="none" strike="noStrike" kern="0" cap="none" spc="0" normalizeH="0" baseline="0" noProof="0" dirty="0">
                <a:ln>
                  <a:noFill/>
                </a:ln>
                <a:solidFill>
                  <a:sysClr val="windowText" lastClr="000000"/>
                </a:solidFill>
                <a:effectLst/>
                <a:uLnTx/>
                <a:uFillTx/>
                <a:cs typeface="Verdana"/>
              </a:rPr>
              <a:t>Gradivo</a:t>
            </a:r>
            <a:r>
              <a:rPr kumimoji="0" lang="sl-SI" sz="2000" b="0" i="1" u="none" strike="noStrike" kern="0" cap="none" spc="85" normalizeH="0" baseline="0" noProof="0" dirty="0">
                <a:ln>
                  <a:noFill/>
                </a:ln>
                <a:solidFill>
                  <a:sysClr val="windowText" lastClr="000000"/>
                </a:solidFill>
                <a:effectLst/>
                <a:uLnTx/>
                <a:uFillTx/>
                <a:cs typeface="Verdana"/>
              </a:rPr>
              <a:t> </a:t>
            </a:r>
            <a:r>
              <a:rPr kumimoji="0" lang="sl-SI" sz="2000" b="0" i="1" u="none" strike="noStrike" kern="0" cap="none" spc="-85" normalizeH="0" baseline="0" noProof="0" dirty="0">
                <a:ln>
                  <a:noFill/>
                </a:ln>
                <a:solidFill>
                  <a:sysClr val="windowText" lastClr="000000"/>
                </a:solidFill>
                <a:effectLst/>
                <a:uLnTx/>
                <a:uFillTx/>
                <a:cs typeface="Verdana"/>
              </a:rPr>
              <a:t>je</a:t>
            </a:r>
            <a:r>
              <a:rPr kumimoji="0" lang="sl-SI" sz="2000" b="0" i="1" u="none" strike="noStrike" kern="0" cap="none" spc="90" normalizeH="0" baseline="0" noProof="0" dirty="0">
                <a:ln>
                  <a:noFill/>
                </a:ln>
                <a:solidFill>
                  <a:sysClr val="windowText" lastClr="000000"/>
                </a:solidFill>
                <a:effectLst/>
                <a:uLnTx/>
                <a:uFillTx/>
                <a:cs typeface="Verdana"/>
              </a:rPr>
              <a:t> </a:t>
            </a:r>
            <a:r>
              <a:rPr kumimoji="0" lang="sl-SI" sz="2000" b="0" i="1" u="none" strike="noStrike" kern="0" cap="none" spc="0" normalizeH="0" baseline="0" noProof="0" dirty="0">
                <a:ln>
                  <a:noFill/>
                </a:ln>
                <a:solidFill>
                  <a:sysClr val="windowText" lastClr="000000"/>
                </a:solidFill>
                <a:effectLst/>
                <a:uLnTx/>
                <a:uFillTx/>
                <a:cs typeface="Verdana"/>
              </a:rPr>
              <a:t>informativne</a:t>
            </a:r>
            <a:r>
              <a:rPr kumimoji="0" lang="sl-SI" sz="2000" b="0" i="1" u="none" strike="noStrike" kern="0" cap="none" spc="85" normalizeH="0" baseline="0" noProof="0" dirty="0">
                <a:ln>
                  <a:noFill/>
                </a:ln>
                <a:solidFill>
                  <a:sysClr val="windowText" lastClr="000000"/>
                </a:solidFill>
                <a:effectLst/>
                <a:uLnTx/>
                <a:uFillTx/>
                <a:cs typeface="Verdana"/>
              </a:rPr>
              <a:t> </a:t>
            </a:r>
            <a:r>
              <a:rPr kumimoji="0" lang="sl-SI" sz="2000" b="0" i="1" u="none" strike="noStrike" kern="0" cap="none" spc="-10" normalizeH="0" baseline="0" noProof="0" dirty="0">
                <a:ln>
                  <a:noFill/>
                </a:ln>
                <a:solidFill>
                  <a:sysClr val="windowText" lastClr="000000"/>
                </a:solidFill>
                <a:effectLst/>
                <a:uLnTx/>
                <a:uFillTx/>
                <a:cs typeface="Verdana"/>
              </a:rPr>
              <a:t>narave.</a:t>
            </a:r>
            <a:endParaRPr kumimoji="0" lang="sl-SI" sz="2000" b="0" i="1" u="none" strike="noStrike" kern="0" cap="none" spc="0" normalizeH="0" baseline="0" noProof="0" dirty="0">
              <a:ln>
                <a:noFill/>
              </a:ln>
              <a:solidFill>
                <a:sysClr val="windowText" lastClr="000000"/>
              </a:solidFill>
              <a:effectLst/>
              <a:uLnTx/>
              <a:uFillTx/>
              <a:cs typeface="Verdana"/>
            </a:endParaRPr>
          </a:p>
          <a:p>
            <a:pPr marL="12700" marR="5080" lvl="0" indent="0" algn="l" defTabSz="914400" eaLnBrk="1" fontAlgn="auto" latinLnBrk="0" hangingPunct="1">
              <a:lnSpc>
                <a:spcPct val="125000"/>
              </a:lnSpc>
              <a:spcBef>
                <a:spcPts val="0"/>
              </a:spcBef>
              <a:spcAft>
                <a:spcPts val="0"/>
              </a:spcAft>
              <a:buClrTx/>
              <a:buSzTx/>
              <a:buFontTx/>
              <a:buNone/>
              <a:tabLst/>
              <a:defRPr/>
            </a:pPr>
            <a:r>
              <a:rPr kumimoji="0" lang="sl-SI" sz="2000" b="0" i="1" u="none" strike="noStrike" kern="0" cap="none" spc="0" normalizeH="0" baseline="0" noProof="0" dirty="0">
                <a:ln>
                  <a:noFill/>
                </a:ln>
                <a:solidFill>
                  <a:sysClr val="windowText" lastClr="000000"/>
                </a:solidFill>
                <a:effectLst/>
                <a:uLnTx/>
                <a:uFillTx/>
                <a:cs typeface="Verdana"/>
              </a:rPr>
              <a:t>Datumi</a:t>
            </a:r>
            <a:r>
              <a:rPr kumimoji="0" lang="sl-SI" sz="2000" b="0" i="1" u="none" strike="noStrike" kern="0" cap="none" spc="-60" normalizeH="0" baseline="0" noProof="0" dirty="0">
                <a:ln>
                  <a:noFill/>
                </a:ln>
                <a:solidFill>
                  <a:sysClr val="windowText" lastClr="000000"/>
                </a:solidFill>
                <a:effectLst/>
                <a:uLnTx/>
                <a:uFillTx/>
                <a:cs typeface="Verdana"/>
              </a:rPr>
              <a:t> </a:t>
            </a:r>
            <a:r>
              <a:rPr kumimoji="0" lang="sl-SI" sz="2000" b="0" i="1" u="none" strike="noStrike" kern="0" cap="none" spc="0" normalizeH="0" baseline="0" noProof="0" dirty="0">
                <a:ln>
                  <a:noFill/>
                </a:ln>
                <a:solidFill>
                  <a:sysClr val="windowText" lastClr="000000"/>
                </a:solidFill>
                <a:effectLst/>
                <a:uLnTx/>
                <a:uFillTx/>
                <a:cs typeface="Verdana"/>
              </a:rPr>
              <a:t>v</a:t>
            </a:r>
            <a:r>
              <a:rPr kumimoji="0" lang="sl-SI" sz="2000" b="0" i="1" u="none" strike="noStrike" kern="0" cap="none" spc="-55" normalizeH="0" baseline="0" noProof="0" dirty="0">
                <a:ln>
                  <a:noFill/>
                </a:ln>
                <a:solidFill>
                  <a:sysClr val="windowText" lastClr="000000"/>
                </a:solidFill>
                <a:effectLst/>
                <a:uLnTx/>
                <a:uFillTx/>
                <a:cs typeface="Verdana"/>
              </a:rPr>
              <a:t> </a:t>
            </a:r>
            <a:r>
              <a:rPr kumimoji="0" lang="sl-SI" sz="2000" b="0" i="1" u="none" strike="noStrike" kern="0" cap="none" spc="0" normalizeH="0" baseline="0" noProof="0" dirty="0">
                <a:ln>
                  <a:noFill/>
                </a:ln>
                <a:solidFill>
                  <a:sysClr val="windowText" lastClr="000000"/>
                </a:solidFill>
                <a:effectLst/>
                <a:uLnTx/>
                <a:uFillTx/>
                <a:cs typeface="Verdana"/>
              </a:rPr>
              <a:t>predstavitvi</a:t>
            </a:r>
            <a:r>
              <a:rPr kumimoji="0" lang="sl-SI" sz="2000" b="0" i="1" u="none" strike="noStrike" kern="0" cap="none" spc="-55" normalizeH="0" baseline="0" noProof="0" dirty="0">
                <a:ln>
                  <a:noFill/>
                </a:ln>
                <a:solidFill>
                  <a:sysClr val="windowText" lastClr="000000"/>
                </a:solidFill>
                <a:effectLst/>
                <a:uLnTx/>
                <a:uFillTx/>
                <a:cs typeface="Verdana"/>
              </a:rPr>
              <a:t> </a:t>
            </a:r>
            <a:r>
              <a:rPr kumimoji="0" lang="sl-SI" sz="2000" b="0" i="1" u="none" strike="noStrike" kern="0" cap="none" spc="0" normalizeH="0" baseline="0" noProof="0" dirty="0">
                <a:ln>
                  <a:noFill/>
                </a:ln>
                <a:solidFill>
                  <a:sysClr val="windowText" lastClr="000000"/>
                </a:solidFill>
                <a:effectLst/>
                <a:uLnTx/>
                <a:uFillTx/>
                <a:cs typeface="Verdana"/>
              </a:rPr>
              <a:t>veljajo</a:t>
            </a:r>
            <a:r>
              <a:rPr kumimoji="0" lang="sl-SI" sz="2000" b="0" i="1" u="none" strike="noStrike" kern="0" cap="none" spc="-55" normalizeH="0" baseline="0" noProof="0" dirty="0">
                <a:ln>
                  <a:noFill/>
                </a:ln>
                <a:solidFill>
                  <a:sysClr val="windowText" lastClr="000000"/>
                </a:solidFill>
                <a:effectLst/>
                <a:uLnTx/>
                <a:uFillTx/>
                <a:cs typeface="Verdana"/>
              </a:rPr>
              <a:t> </a:t>
            </a:r>
            <a:r>
              <a:rPr kumimoji="0" lang="sl-SI" sz="2000" b="0" i="1" u="none" strike="noStrike" kern="0" cap="none" spc="0" normalizeH="0" baseline="0" noProof="0" dirty="0">
                <a:ln>
                  <a:noFill/>
                </a:ln>
                <a:solidFill>
                  <a:sysClr val="windowText" lastClr="000000"/>
                </a:solidFill>
                <a:effectLst/>
                <a:uLnTx/>
                <a:uFillTx/>
                <a:cs typeface="Verdana"/>
              </a:rPr>
              <a:t>za</a:t>
            </a:r>
            <a:r>
              <a:rPr kumimoji="0" lang="sl-SI" sz="2000" b="0" i="1" u="none" strike="noStrike" kern="0" cap="none" spc="-55" normalizeH="0" baseline="0" noProof="0" dirty="0">
                <a:ln>
                  <a:noFill/>
                </a:ln>
                <a:solidFill>
                  <a:sysClr val="windowText" lastClr="000000"/>
                </a:solidFill>
                <a:effectLst/>
                <a:uLnTx/>
                <a:uFillTx/>
                <a:cs typeface="Verdana"/>
              </a:rPr>
              <a:t> </a:t>
            </a:r>
            <a:r>
              <a:rPr kumimoji="0" lang="sl-SI" sz="2000" b="0" i="1" u="none" strike="noStrike" kern="0" cap="none" spc="0" normalizeH="0" baseline="0" noProof="0" dirty="0">
                <a:ln>
                  <a:noFill/>
                </a:ln>
                <a:solidFill>
                  <a:sysClr val="windowText" lastClr="000000"/>
                </a:solidFill>
                <a:effectLst/>
                <a:uLnTx/>
                <a:uFillTx/>
                <a:cs typeface="Verdana"/>
              </a:rPr>
              <a:t>vpis</a:t>
            </a:r>
            <a:r>
              <a:rPr kumimoji="0" lang="sl-SI" sz="2000" b="0" i="1" u="none" strike="noStrike" kern="0" cap="none" spc="-60" normalizeH="0" baseline="0" noProof="0" dirty="0">
                <a:ln>
                  <a:noFill/>
                </a:ln>
                <a:solidFill>
                  <a:sysClr val="windowText" lastClr="000000"/>
                </a:solidFill>
                <a:effectLst/>
                <a:uLnTx/>
                <a:uFillTx/>
                <a:cs typeface="Verdana"/>
              </a:rPr>
              <a:t> </a:t>
            </a:r>
            <a:r>
              <a:rPr kumimoji="0" lang="sl-SI" sz="2000" b="0" i="1" u="none" strike="noStrike" kern="0" cap="none" spc="0" normalizeH="0" baseline="0" noProof="0" dirty="0">
                <a:ln>
                  <a:noFill/>
                </a:ln>
                <a:solidFill>
                  <a:sysClr val="windowText" lastClr="000000"/>
                </a:solidFill>
                <a:effectLst/>
                <a:uLnTx/>
                <a:uFillTx/>
                <a:cs typeface="Verdana"/>
              </a:rPr>
              <a:t>v</a:t>
            </a:r>
            <a:r>
              <a:rPr kumimoji="0" lang="sl-SI" sz="2000" b="0" i="1" u="none" strike="noStrike" kern="0" cap="none" spc="-55" normalizeH="0" baseline="0" noProof="0" dirty="0">
                <a:ln>
                  <a:noFill/>
                </a:ln>
                <a:solidFill>
                  <a:sysClr val="windowText" lastClr="000000"/>
                </a:solidFill>
                <a:effectLst/>
                <a:uLnTx/>
                <a:uFillTx/>
                <a:cs typeface="Verdana"/>
              </a:rPr>
              <a:t> </a:t>
            </a:r>
            <a:r>
              <a:rPr kumimoji="0" lang="sl-SI" sz="2000" b="0" i="1" u="none" strike="noStrike" kern="0" cap="none" spc="-20" normalizeH="0" baseline="0" noProof="0" dirty="0">
                <a:ln>
                  <a:noFill/>
                </a:ln>
                <a:solidFill>
                  <a:sysClr val="windowText" lastClr="000000"/>
                </a:solidFill>
                <a:effectLst/>
                <a:uLnTx/>
                <a:uFillTx/>
                <a:cs typeface="Verdana"/>
              </a:rPr>
              <a:t>šolskem</a:t>
            </a:r>
            <a:r>
              <a:rPr kumimoji="0" lang="sl-SI" sz="2000" b="0" i="1" u="none" strike="noStrike" kern="0" cap="none" spc="-55" normalizeH="0" baseline="0" noProof="0" dirty="0">
                <a:ln>
                  <a:noFill/>
                </a:ln>
                <a:solidFill>
                  <a:sysClr val="windowText" lastClr="000000"/>
                </a:solidFill>
                <a:effectLst/>
                <a:uLnTx/>
                <a:uFillTx/>
                <a:cs typeface="Verdana"/>
              </a:rPr>
              <a:t> </a:t>
            </a:r>
            <a:r>
              <a:rPr kumimoji="0" lang="sl-SI" sz="2000" b="0" i="1" u="none" strike="noStrike" kern="0" cap="none" spc="0" normalizeH="0" baseline="0" noProof="0" dirty="0">
                <a:ln>
                  <a:noFill/>
                </a:ln>
                <a:solidFill>
                  <a:sysClr val="windowText" lastClr="000000"/>
                </a:solidFill>
                <a:effectLst/>
                <a:uLnTx/>
                <a:uFillTx/>
                <a:cs typeface="Verdana"/>
              </a:rPr>
              <a:t>letu</a:t>
            </a:r>
            <a:r>
              <a:rPr kumimoji="0" lang="sl-SI" sz="2000" b="0" i="1" u="none" strike="noStrike" kern="0" cap="none" spc="-55" normalizeH="0" baseline="0" noProof="0" dirty="0">
                <a:ln>
                  <a:noFill/>
                </a:ln>
                <a:solidFill>
                  <a:sysClr val="windowText" lastClr="000000"/>
                </a:solidFill>
                <a:effectLst/>
                <a:uLnTx/>
                <a:uFillTx/>
                <a:cs typeface="Verdana"/>
              </a:rPr>
              <a:t> </a:t>
            </a:r>
            <a:r>
              <a:rPr kumimoji="0" lang="sl-SI" sz="2000" b="0" i="1" u="none" strike="noStrike" kern="0" cap="none" spc="-10" normalizeH="0" baseline="0" noProof="0" dirty="0">
                <a:ln>
                  <a:noFill/>
                </a:ln>
                <a:solidFill>
                  <a:sysClr val="windowText" lastClr="000000"/>
                </a:solidFill>
                <a:effectLst/>
                <a:uLnTx/>
                <a:uFillTx/>
                <a:cs typeface="Verdana"/>
              </a:rPr>
              <a:t>2026/2027. </a:t>
            </a:r>
            <a:endParaRPr kumimoji="0" lang="sl-SI" sz="2000" b="0" i="1" u="none" strike="noStrike" kern="0" cap="none" spc="0" normalizeH="0" baseline="0" noProof="0" dirty="0">
              <a:ln>
                <a:noFill/>
              </a:ln>
              <a:solidFill>
                <a:sysClr val="windowText" lastClr="000000"/>
              </a:solidFill>
              <a:effectLst/>
              <a:uLnTx/>
              <a:uFillTx/>
              <a:cs typeface="Verdana"/>
            </a:endParaRPr>
          </a:p>
          <a:p>
            <a:endParaRPr lang="sl-SI" dirty="0"/>
          </a:p>
        </p:txBody>
      </p:sp>
      <p:pic>
        <p:nvPicPr>
          <p:cNvPr id="5" name="Slika 4">
            <a:extLst>
              <a:ext uri="{FF2B5EF4-FFF2-40B4-BE49-F238E27FC236}">
                <a16:creationId xmlns:a16="http://schemas.microsoft.com/office/drawing/2014/main" id="{31BC006B-9CBE-495C-B98D-5046D1C8B7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8757" y="2713"/>
            <a:ext cx="4843244" cy="6852573"/>
          </a:xfrm>
          <a:prstGeom prst="rect">
            <a:avLst/>
          </a:prstGeom>
          <a:ln>
            <a:noFill/>
          </a:ln>
          <a:effectLst>
            <a:softEdge rad="112500"/>
          </a:effectLst>
        </p:spPr>
      </p:pic>
    </p:spTree>
    <p:extLst>
      <p:ext uri="{BB962C8B-B14F-4D97-AF65-F5344CB8AC3E}">
        <p14:creationId xmlns:p14="http://schemas.microsoft.com/office/powerpoint/2010/main" val="1993891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značba mesta vsebine 4">
            <a:extLst>
              <a:ext uri="{FF2B5EF4-FFF2-40B4-BE49-F238E27FC236}">
                <a16:creationId xmlns:a16="http://schemas.microsoft.com/office/drawing/2014/main" id="{82D255AB-BE96-426F-8FD9-AC80BB6F3C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159" y="-1"/>
            <a:ext cx="12057681" cy="1689315"/>
          </a:xfrm>
        </p:spPr>
      </p:pic>
      <p:sp>
        <p:nvSpPr>
          <p:cNvPr id="7" name="Naslov 6">
            <a:extLst>
              <a:ext uri="{FF2B5EF4-FFF2-40B4-BE49-F238E27FC236}">
                <a16:creationId xmlns:a16="http://schemas.microsoft.com/office/drawing/2014/main" id="{0C0836BA-E061-461F-AF6E-90D006A9F30C}"/>
              </a:ext>
            </a:extLst>
          </p:cNvPr>
          <p:cNvSpPr>
            <a:spLocks noGrp="1"/>
          </p:cNvSpPr>
          <p:nvPr>
            <p:ph type="title"/>
          </p:nvPr>
        </p:nvSpPr>
        <p:spPr>
          <a:xfrm>
            <a:off x="3984355" y="181874"/>
            <a:ext cx="10515600" cy="1325563"/>
          </a:xfrm>
        </p:spPr>
        <p:txBody>
          <a:bodyPr>
            <a:normAutofit/>
          </a:bodyPr>
          <a:lstStyle/>
          <a:p>
            <a:r>
              <a:rPr lang="sl-SI" sz="4000" b="1" dirty="0">
                <a:solidFill>
                  <a:schemeClr val="accent2"/>
                </a:solidFill>
              </a:rPr>
              <a:t>Podroben opis prenosa prijavnice</a:t>
            </a:r>
          </a:p>
        </p:txBody>
      </p:sp>
      <p:sp>
        <p:nvSpPr>
          <p:cNvPr id="2" name="PoljeZBesedilom 1">
            <a:extLst>
              <a:ext uri="{FF2B5EF4-FFF2-40B4-BE49-F238E27FC236}">
                <a16:creationId xmlns:a16="http://schemas.microsoft.com/office/drawing/2014/main" id="{5EE8EF6B-7F7B-4433-A937-2E09A3D7F66F}"/>
              </a:ext>
            </a:extLst>
          </p:cNvPr>
          <p:cNvSpPr txBox="1"/>
          <p:nvPr/>
        </p:nvSpPr>
        <p:spPr>
          <a:xfrm>
            <a:off x="185979" y="2417737"/>
            <a:ext cx="5563892" cy="2677656"/>
          </a:xfrm>
          <a:prstGeom prst="rect">
            <a:avLst/>
          </a:prstGeom>
          <a:noFill/>
        </p:spPr>
        <p:txBody>
          <a:bodyPr wrap="square" rtlCol="0">
            <a:spAutoFit/>
          </a:bodyPr>
          <a:lstStyle/>
          <a:p>
            <a:pPr marL="342900" indent="-342900">
              <a:buFont typeface="Arial" panose="020B0604020202020204" pitchFamily="34" charset="0"/>
              <a:buChar char="•"/>
            </a:pPr>
            <a:r>
              <a:rPr lang="sl-SI" sz="2400" dirty="0"/>
              <a:t>Na spletni strani MVI </a:t>
            </a:r>
            <a:r>
              <a:rPr kumimoji="0" lang="it-IT" sz="2400" b="0" i="0" u="heavy" strike="noStrike" kern="0" cap="none" spc="-70" normalizeH="0" baseline="0" noProof="0" dirty="0">
                <a:ln>
                  <a:noFill/>
                </a:ln>
                <a:solidFill>
                  <a:sysClr val="windowText" lastClr="000000"/>
                </a:solidFill>
                <a:effectLst/>
                <a:uLnTx/>
                <a:uFill>
                  <a:solidFill>
                    <a:srgbClr val="000000"/>
                  </a:solidFill>
                </a:uFill>
                <a:cs typeface="Verdana"/>
                <a:hlinkClick r:id="rId3"/>
              </a:rPr>
              <a:t>htt</a:t>
            </a:r>
            <a:r>
              <a:rPr kumimoji="0" lang="it-IT" sz="2400" b="0" i="0" u="none" strike="noStrike" kern="0" cap="none" spc="-70" normalizeH="0" baseline="0" noProof="0" dirty="0">
                <a:ln>
                  <a:noFill/>
                </a:ln>
                <a:solidFill>
                  <a:sysClr val="windowText" lastClr="000000"/>
                </a:solidFill>
                <a:effectLst/>
                <a:uLnTx/>
                <a:uFillTx/>
                <a:cs typeface="Verdana"/>
                <a:hlinkClick r:id="rId3"/>
              </a:rPr>
              <a:t>ps://www.gov.si/</a:t>
            </a:r>
            <a:r>
              <a:rPr kumimoji="0" lang="it-IT" sz="2400" b="0" i="0" u="none" strike="noStrike" kern="0" cap="none" spc="-70" normalizeH="0" baseline="0" noProof="0" dirty="0">
                <a:ln>
                  <a:noFill/>
                </a:ln>
                <a:solidFill>
                  <a:sysClr val="windowText" lastClr="000000"/>
                </a:solidFill>
                <a:effectLst/>
                <a:uLnTx/>
                <a:uFillTx/>
                <a:cs typeface="Verdana"/>
              </a:rPr>
              <a:t> </a:t>
            </a:r>
            <a:r>
              <a:rPr kumimoji="0" lang="it-IT" sz="2400" b="0" i="0" u="heavy" strike="noStrike" kern="0" cap="none" spc="-90" normalizeH="0" baseline="0" noProof="0" dirty="0">
                <a:ln>
                  <a:noFill/>
                </a:ln>
                <a:solidFill>
                  <a:sysClr val="windowText" lastClr="000000"/>
                </a:solidFill>
                <a:effectLst/>
                <a:uLnTx/>
                <a:uFill>
                  <a:solidFill>
                    <a:srgbClr val="000000"/>
                  </a:solidFill>
                </a:uFill>
                <a:cs typeface="Verdana"/>
                <a:hlinkClick r:id="rId4"/>
              </a:rPr>
              <a:t>teme/</a:t>
            </a:r>
            <a:r>
              <a:rPr kumimoji="0" lang="it-IT" sz="2400" b="0" i="0" u="heavy" strike="noStrike" kern="0" cap="none" spc="-90" normalizeH="0" baseline="0" noProof="0" dirty="0" err="1">
                <a:ln>
                  <a:noFill/>
                </a:ln>
                <a:solidFill>
                  <a:sysClr val="windowText" lastClr="000000"/>
                </a:solidFill>
                <a:effectLst/>
                <a:uLnTx/>
                <a:uFill>
                  <a:solidFill>
                    <a:srgbClr val="000000"/>
                  </a:solidFill>
                </a:uFill>
                <a:cs typeface="Verdana"/>
                <a:hlinkClick r:id="rId4"/>
              </a:rPr>
              <a:t>v</a:t>
            </a:r>
            <a:r>
              <a:rPr kumimoji="0" lang="it-IT" sz="2400" b="0" i="0" u="none" strike="noStrike" kern="0" cap="none" spc="-90" normalizeH="0" baseline="0" noProof="0" dirty="0" err="1">
                <a:ln>
                  <a:noFill/>
                </a:ln>
                <a:solidFill>
                  <a:sysClr val="windowText" lastClr="000000"/>
                </a:solidFill>
                <a:effectLst/>
                <a:uLnTx/>
                <a:uFillTx/>
                <a:cs typeface="Verdana"/>
                <a:hlinkClick r:id="rId4"/>
              </a:rPr>
              <a:t>pis</a:t>
            </a:r>
            <a:r>
              <a:rPr kumimoji="0" lang="it-IT" sz="2400" b="0" i="0" u="none" strike="noStrike" kern="0" cap="none" spc="-90" normalizeH="0" baseline="0" noProof="0" dirty="0">
                <a:ln>
                  <a:noFill/>
                </a:ln>
                <a:solidFill>
                  <a:sysClr val="windowText" lastClr="000000"/>
                </a:solidFill>
                <a:effectLst/>
                <a:uLnTx/>
                <a:uFillTx/>
                <a:cs typeface="Verdana"/>
                <a:hlinkClick r:id="rId4"/>
              </a:rPr>
              <a:t>-</a:t>
            </a:r>
            <a:r>
              <a:rPr kumimoji="0" lang="it-IT" sz="2400" b="0" i="0" u="none" strike="noStrike" kern="0" cap="none" spc="-160" normalizeH="0" baseline="0" noProof="0" dirty="0">
                <a:ln>
                  <a:noFill/>
                </a:ln>
                <a:solidFill>
                  <a:sysClr val="windowText" lastClr="000000"/>
                </a:solidFill>
                <a:effectLst/>
                <a:uLnTx/>
                <a:uFillTx/>
                <a:cs typeface="Verdana"/>
                <a:hlinkClick r:id="rId4"/>
              </a:rPr>
              <a:t>v-</a:t>
            </a:r>
            <a:r>
              <a:rPr kumimoji="0" lang="it-IT" sz="2400" b="0" i="0" u="none" strike="noStrike" kern="0" cap="none" spc="-85" normalizeH="0" baseline="0" noProof="0" dirty="0" err="1">
                <a:ln>
                  <a:noFill/>
                </a:ln>
                <a:solidFill>
                  <a:sysClr val="windowText" lastClr="000000"/>
                </a:solidFill>
                <a:effectLst/>
                <a:uLnTx/>
                <a:uFillTx/>
                <a:cs typeface="Verdana"/>
                <a:hlinkClick r:id="rId4"/>
              </a:rPr>
              <a:t>srednjo</a:t>
            </a:r>
            <a:r>
              <a:rPr kumimoji="0" lang="it-IT" sz="2400" b="0" i="0" u="none" strike="noStrike" kern="0" cap="none" spc="-85" normalizeH="0" baseline="0" noProof="0" dirty="0">
                <a:ln>
                  <a:noFill/>
                </a:ln>
                <a:solidFill>
                  <a:sysClr val="windowText" lastClr="000000"/>
                </a:solidFill>
                <a:effectLst/>
                <a:uLnTx/>
                <a:uFillTx/>
                <a:cs typeface="Verdana"/>
                <a:hlinkClick r:id="rId4"/>
              </a:rPr>
              <a:t>-</a:t>
            </a:r>
            <a:r>
              <a:rPr kumimoji="0" lang="it-IT" sz="2400" b="0" i="0" u="none" strike="noStrike" kern="0" cap="none" spc="-65" normalizeH="0" baseline="0" noProof="0" dirty="0">
                <a:ln>
                  <a:noFill/>
                </a:ln>
                <a:solidFill>
                  <a:sysClr val="windowText" lastClr="000000"/>
                </a:solidFill>
                <a:effectLst/>
                <a:uLnTx/>
                <a:uFillTx/>
                <a:cs typeface="Verdana"/>
                <a:hlinkClick r:id="rId4"/>
              </a:rPr>
              <a:t>solo/</a:t>
            </a:r>
            <a:r>
              <a:rPr kumimoji="0" lang="sl-SI" sz="2000" b="0" i="0" u="none" strike="noStrike" kern="0" cap="none" spc="-65" normalizeH="0" baseline="0" noProof="0" dirty="0">
                <a:ln>
                  <a:noFill/>
                </a:ln>
                <a:solidFill>
                  <a:sysClr val="windowText" lastClr="000000"/>
                </a:solidFill>
                <a:effectLst/>
                <a:uLnTx/>
                <a:uFillTx/>
                <a:cs typeface="Verdana"/>
              </a:rPr>
              <a:t> </a:t>
            </a:r>
            <a:r>
              <a:rPr lang="sl-SI" sz="2400" b="1" dirty="0"/>
              <a:t>pod rubriko 5 </a:t>
            </a:r>
            <a:r>
              <a:rPr lang="sl-SI" sz="2400" dirty="0"/>
              <a:t>najdeš podrobna navodila glede prenosa prijavnice.</a:t>
            </a:r>
          </a:p>
          <a:p>
            <a:pPr marL="342900" indent="-342900">
              <a:buFont typeface="Arial" panose="020B0604020202020204" pitchFamily="34" charset="0"/>
              <a:buChar char="•"/>
            </a:pPr>
            <a:r>
              <a:rPr lang="sl-SI" sz="2400" dirty="0"/>
              <a:t> Poleg tega je naveden tudi </a:t>
            </a:r>
            <a:r>
              <a:rPr lang="sl-SI" sz="2400" b="1" dirty="0"/>
              <a:t>seznam e-naslovov svetovalnih delavcev vseh srednjih šol.</a:t>
            </a:r>
          </a:p>
        </p:txBody>
      </p:sp>
      <p:pic>
        <p:nvPicPr>
          <p:cNvPr id="3" name="Slika 2">
            <a:extLst>
              <a:ext uri="{FF2B5EF4-FFF2-40B4-BE49-F238E27FC236}">
                <a16:creationId xmlns:a16="http://schemas.microsoft.com/office/drawing/2014/main" id="{A4404EA7-3D40-4747-B03A-84F435C38B20}"/>
              </a:ext>
            </a:extLst>
          </p:cNvPr>
          <p:cNvPicPr>
            <a:picLocks noChangeAspect="1"/>
          </p:cNvPicPr>
          <p:nvPr/>
        </p:nvPicPr>
        <p:blipFill>
          <a:blip r:embed="rId5"/>
          <a:stretch>
            <a:fillRect/>
          </a:stretch>
        </p:blipFill>
        <p:spPr>
          <a:xfrm>
            <a:off x="5941015" y="1689312"/>
            <a:ext cx="6183825" cy="5044701"/>
          </a:xfrm>
          <a:prstGeom prst="rect">
            <a:avLst/>
          </a:prstGeom>
        </p:spPr>
      </p:pic>
    </p:spTree>
    <p:extLst>
      <p:ext uri="{BB962C8B-B14F-4D97-AF65-F5344CB8AC3E}">
        <p14:creationId xmlns:p14="http://schemas.microsoft.com/office/powerpoint/2010/main" val="2017188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a:extLst>
              <a:ext uri="{FF2B5EF4-FFF2-40B4-BE49-F238E27FC236}">
                <a16:creationId xmlns:a16="http://schemas.microsoft.com/office/drawing/2014/main" id="{58CE5C10-7BBD-4DCA-A58D-7FCC8CD6B1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650" y="139243"/>
            <a:ext cx="11944350" cy="1400175"/>
          </a:xfrm>
          <a:prstGeom prst="rect">
            <a:avLst/>
          </a:prstGeom>
        </p:spPr>
      </p:pic>
      <p:sp>
        <p:nvSpPr>
          <p:cNvPr id="2" name="Naslov 1">
            <a:extLst>
              <a:ext uri="{FF2B5EF4-FFF2-40B4-BE49-F238E27FC236}">
                <a16:creationId xmlns:a16="http://schemas.microsoft.com/office/drawing/2014/main" id="{A25D077B-4C5E-4197-BDF1-0671DA2AD6EA}"/>
              </a:ext>
            </a:extLst>
          </p:cNvPr>
          <p:cNvSpPr>
            <a:spLocks noGrp="1"/>
          </p:cNvSpPr>
          <p:nvPr>
            <p:ph type="title"/>
          </p:nvPr>
        </p:nvSpPr>
        <p:spPr>
          <a:xfrm>
            <a:off x="4189777" y="139243"/>
            <a:ext cx="8002223" cy="1325563"/>
          </a:xfrm>
        </p:spPr>
        <p:txBody>
          <a:bodyPr>
            <a:normAutofit/>
          </a:bodyPr>
          <a:lstStyle/>
          <a:p>
            <a:r>
              <a:rPr lang="sl-SI" sz="3200" b="1" dirty="0">
                <a:solidFill>
                  <a:schemeClr val="accent2"/>
                </a:solidFill>
              </a:rPr>
              <a:t>V nadaljevanju so predstavljene 3 možnosti</a:t>
            </a:r>
          </a:p>
        </p:txBody>
      </p:sp>
      <p:sp>
        <p:nvSpPr>
          <p:cNvPr id="3" name="PoljeZBesedilom 2">
            <a:extLst>
              <a:ext uri="{FF2B5EF4-FFF2-40B4-BE49-F238E27FC236}">
                <a16:creationId xmlns:a16="http://schemas.microsoft.com/office/drawing/2014/main" id="{50D874FF-D694-4908-A06E-08E0BD85C68D}"/>
              </a:ext>
            </a:extLst>
          </p:cNvPr>
          <p:cNvSpPr txBox="1"/>
          <p:nvPr/>
        </p:nvSpPr>
        <p:spPr>
          <a:xfrm>
            <a:off x="557939" y="2696705"/>
            <a:ext cx="8849532" cy="1938992"/>
          </a:xfrm>
          <a:prstGeom prst="rect">
            <a:avLst/>
          </a:prstGeom>
          <a:noFill/>
        </p:spPr>
        <p:txBody>
          <a:bodyPr wrap="square" rtlCol="0">
            <a:spAutoFit/>
          </a:bodyPr>
          <a:lstStyle/>
          <a:p>
            <a:pPr marL="285750" indent="-285750">
              <a:buFont typeface="Arial" panose="020B0604020202020204" pitchFamily="34" charset="0"/>
              <a:buChar char="•"/>
            </a:pPr>
            <a:r>
              <a:rPr lang="sl-SI" sz="2400" dirty="0"/>
              <a:t>Možnost A:</a:t>
            </a:r>
            <a:r>
              <a:rPr lang="sl-SI" sz="2400" b="1" dirty="0"/>
              <a:t> OMEJITEV VPISA</a:t>
            </a:r>
          </a:p>
          <a:p>
            <a:pPr marL="285750" indent="-285750">
              <a:buFont typeface="Arial" panose="020B0604020202020204" pitchFamily="34" charset="0"/>
              <a:buChar char="•"/>
            </a:pPr>
            <a:endParaRPr lang="sl-SI" sz="2400" b="1" dirty="0"/>
          </a:p>
          <a:p>
            <a:pPr marL="285750" indent="-285750">
              <a:buFont typeface="Arial" panose="020B0604020202020204" pitchFamily="34" charset="0"/>
              <a:buChar char="•"/>
            </a:pPr>
            <a:r>
              <a:rPr lang="sl-SI" sz="2400" dirty="0"/>
              <a:t>Možnost B: </a:t>
            </a:r>
            <a:r>
              <a:rPr lang="sl-SI" sz="2400" b="1" dirty="0"/>
              <a:t>BREZ OMEJITVE VPISA</a:t>
            </a:r>
          </a:p>
          <a:p>
            <a:pPr marL="285750" indent="-285750">
              <a:buFont typeface="Arial" panose="020B0604020202020204" pitchFamily="34" charset="0"/>
              <a:buChar char="•"/>
            </a:pPr>
            <a:endParaRPr lang="sl-SI" sz="2400" b="1" dirty="0"/>
          </a:p>
          <a:p>
            <a:pPr marL="285750" indent="-285750">
              <a:buFont typeface="Arial" panose="020B0604020202020204" pitchFamily="34" charset="0"/>
              <a:buChar char="•"/>
            </a:pPr>
            <a:r>
              <a:rPr lang="sl-SI" sz="2400" dirty="0"/>
              <a:t>Možnost C:</a:t>
            </a:r>
            <a:r>
              <a:rPr lang="sl-SI" sz="2400" b="1" dirty="0"/>
              <a:t> IMA ALI NIMA OMEJITVE VPISA</a:t>
            </a:r>
            <a:endParaRPr lang="sl-SI" b="1" dirty="0"/>
          </a:p>
        </p:txBody>
      </p:sp>
      <p:pic>
        <p:nvPicPr>
          <p:cNvPr id="5" name="Slika 4">
            <a:extLst>
              <a:ext uri="{FF2B5EF4-FFF2-40B4-BE49-F238E27FC236}">
                <a16:creationId xmlns:a16="http://schemas.microsoft.com/office/drawing/2014/main" id="{CC674CCF-E155-4BFB-8AB6-6AC23F5BFC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3940" y="3611105"/>
            <a:ext cx="4355870" cy="3246895"/>
          </a:xfrm>
          <a:prstGeom prst="rect">
            <a:avLst/>
          </a:prstGeom>
        </p:spPr>
      </p:pic>
    </p:spTree>
    <p:extLst>
      <p:ext uri="{BB962C8B-B14F-4D97-AF65-F5344CB8AC3E}">
        <p14:creationId xmlns:p14="http://schemas.microsoft.com/office/powerpoint/2010/main" val="901352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značba mesta vsebine 4">
            <a:extLst>
              <a:ext uri="{FF2B5EF4-FFF2-40B4-BE49-F238E27FC236}">
                <a16:creationId xmlns:a16="http://schemas.microsoft.com/office/drawing/2014/main" id="{82D255AB-BE96-426F-8FD9-AC80BB6F3C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159" y="-1"/>
            <a:ext cx="12057681" cy="1689315"/>
          </a:xfrm>
        </p:spPr>
      </p:pic>
      <p:sp>
        <p:nvSpPr>
          <p:cNvPr id="7" name="Naslov 6">
            <a:extLst>
              <a:ext uri="{FF2B5EF4-FFF2-40B4-BE49-F238E27FC236}">
                <a16:creationId xmlns:a16="http://schemas.microsoft.com/office/drawing/2014/main" id="{0C0836BA-E061-461F-AF6E-90D006A9F30C}"/>
              </a:ext>
            </a:extLst>
          </p:cNvPr>
          <p:cNvSpPr>
            <a:spLocks noGrp="1"/>
          </p:cNvSpPr>
          <p:nvPr>
            <p:ph type="title"/>
          </p:nvPr>
        </p:nvSpPr>
        <p:spPr>
          <a:xfrm>
            <a:off x="4278824" y="181874"/>
            <a:ext cx="10515600" cy="1325563"/>
          </a:xfrm>
        </p:spPr>
        <p:txBody>
          <a:bodyPr/>
          <a:lstStyle/>
          <a:p>
            <a:r>
              <a:rPr lang="sl-SI" b="1" dirty="0">
                <a:solidFill>
                  <a:schemeClr val="accent2"/>
                </a:solidFill>
              </a:rPr>
              <a:t>Spreminjanje števila prijav</a:t>
            </a:r>
          </a:p>
        </p:txBody>
      </p:sp>
      <p:cxnSp>
        <p:nvCxnSpPr>
          <p:cNvPr id="3" name="Raven povezovalnik 2">
            <a:extLst>
              <a:ext uri="{FF2B5EF4-FFF2-40B4-BE49-F238E27FC236}">
                <a16:creationId xmlns:a16="http://schemas.microsoft.com/office/drawing/2014/main" id="{A127A98A-918A-4767-9337-C84C425177A5}"/>
              </a:ext>
            </a:extLst>
          </p:cNvPr>
          <p:cNvCxnSpPr/>
          <p:nvPr/>
        </p:nvCxnSpPr>
        <p:spPr>
          <a:xfrm>
            <a:off x="3967566" y="1937045"/>
            <a:ext cx="0" cy="4680000"/>
          </a:xfrm>
          <a:prstGeom prst="line">
            <a:avLst/>
          </a:prstGeom>
        </p:spPr>
        <p:style>
          <a:lnRef idx="1">
            <a:schemeClr val="dk1"/>
          </a:lnRef>
          <a:fillRef idx="0">
            <a:schemeClr val="dk1"/>
          </a:fillRef>
          <a:effectRef idx="0">
            <a:schemeClr val="dk1"/>
          </a:effectRef>
          <a:fontRef idx="minor">
            <a:schemeClr val="tx1"/>
          </a:fontRef>
        </p:style>
      </p:cxnSp>
      <p:cxnSp>
        <p:nvCxnSpPr>
          <p:cNvPr id="6" name="Raven povezovalnik 5">
            <a:extLst>
              <a:ext uri="{FF2B5EF4-FFF2-40B4-BE49-F238E27FC236}">
                <a16:creationId xmlns:a16="http://schemas.microsoft.com/office/drawing/2014/main" id="{27319E29-AA0B-476B-8D7E-3C8CC2948354}"/>
              </a:ext>
            </a:extLst>
          </p:cNvPr>
          <p:cNvCxnSpPr/>
          <p:nvPr/>
        </p:nvCxnSpPr>
        <p:spPr>
          <a:xfrm>
            <a:off x="8121111" y="1968285"/>
            <a:ext cx="0" cy="4680000"/>
          </a:xfrm>
          <a:prstGeom prst="line">
            <a:avLst/>
          </a:prstGeom>
        </p:spPr>
        <p:style>
          <a:lnRef idx="1">
            <a:schemeClr val="dk1"/>
          </a:lnRef>
          <a:fillRef idx="0">
            <a:schemeClr val="dk1"/>
          </a:fillRef>
          <a:effectRef idx="0">
            <a:schemeClr val="dk1"/>
          </a:effectRef>
          <a:fontRef idx="minor">
            <a:schemeClr val="tx1"/>
          </a:fontRef>
        </p:style>
      </p:cxnSp>
      <p:sp>
        <p:nvSpPr>
          <p:cNvPr id="8" name="PoljeZBesedilom 7">
            <a:extLst>
              <a:ext uri="{FF2B5EF4-FFF2-40B4-BE49-F238E27FC236}">
                <a16:creationId xmlns:a16="http://schemas.microsoft.com/office/drawing/2014/main" id="{459D1E0A-1ADE-4728-A817-FE442E6F321C}"/>
              </a:ext>
            </a:extLst>
          </p:cNvPr>
          <p:cNvSpPr txBox="1"/>
          <p:nvPr/>
        </p:nvSpPr>
        <p:spPr>
          <a:xfrm>
            <a:off x="216975" y="2007031"/>
            <a:ext cx="3471621" cy="461665"/>
          </a:xfrm>
          <a:prstGeom prst="rect">
            <a:avLst/>
          </a:prstGeom>
          <a:noFill/>
        </p:spPr>
        <p:txBody>
          <a:bodyPr wrap="square" rtlCol="0">
            <a:spAutoFit/>
          </a:bodyPr>
          <a:lstStyle/>
          <a:p>
            <a:pPr algn="ctr"/>
            <a:r>
              <a:rPr lang="sl-SI" sz="2400" b="1" dirty="0">
                <a:solidFill>
                  <a:schemeClr val="accent1">
                    <a:lumMod val="75000"/>
                  </a:schemeClr>
                </a:solidFill>
              </a:rPr>
              <a:t>Možnost A</a:t>
            </a:r>
          </a:p>
        </p:txBody>
      </p:sp>
      <p:sp>
        <p:nvSpPr>
          <p:cNvPr id="9" name="PoljeZBesedilom 8">
            <a:extLst>
              <a:ext uri="{FF2B5EF4-FFF2-40B4-BE49-F238E27FC236}">
                <a16:creationId xmlns:a16="http://schemas.microsoft.com/office/drawing/2014/main" id="{96C68645-4053-4788-AA55-6DD85DC7E847}"/>
              </a:ext>
            </a:extLst>
          </p:cNvPr>
          <p:cNvSpPr txBox="1"/>
          <p:nvPr/>
        </p:nvSpPr>
        <p:spPr>
          <a:xfrm>
            <a:off x="4269783" y="2007030"/>
            <a:ext cx="3471621" cy="461665"/>
          </a:xfrm>
          <a:prstGeom prst="rect">
            <a:avLst/>
          </a:prstGeom>
          <a:noFill/>
        </p:spPr>
        <p:txBody>
          <a:bodyPr wrap="square" rtlCol="0">
            <a:spAutoFit/>
          </a:bodyPr>
          <a:lstStyle/>
          <a:p>
            <a:pPr algn="ctr"/>
            <a:r>
              <a:rPr lang="sl-SI" sz="2400" b="1" dirty="0">
                <a:solidFill>
                  <a:schemeClr val="accent4">
                    <a:lumMod val="60000"/>
                    <a:lumOff val="40000"/>
                  </a:schemeClr>
                </a:solidFill>
              </a:rPr>
              <a:t>Možnost B</a:t>
            </a:r>
          </a:p>
        </p:txBody>
      </p:sp>
      <p:sp>
        <p:nvSpPr>
          <p:cNvPr id="10" name="PoljeZBesedilom 9">
            <a:extLst>
              <a:ext uri="{FF2B5EF4-FFF2-40B4-BE49-F238E27FC236}">
                <a16:creationId xmlns:a16="http://schemas.microsoft.com/office/drawing/2014/main" id="{A0D65EBB-1727-4922-99A4-680059821C11}"/>
              </a:ext>
            </a:extLst>
          </p:cNvPr>
          <p:cNvSpPr txBox="1"/>
          <p:nvPr/>
        </p:nvSpPr>
        <p:spPr>
          <a:xfrm>
            <a:off x="8175357" y="2007030"/>
            <a:ext cx="3471621" cy="461665"/>
          </a:xfrm>
          <a:prstGeom prst="rect">
            <a:avLst/>
          </a:prstGeom>
          <a:noFill/>
        </p:spPr>
        <p:txBody>
          <a:bodyPr wrap="square" rtlCol="0">
            <a:spAutoFit/>
          </a:bodyPr>
          <a:lstStyle/>
          <a:p>
            <a:pPr algn="ctr"/>
            <a:r>
              <a:rPr lang="sl-SI" sz="2400" b="1" dirty="0">
                <a:solidFill>
                  <a:schemeClr val="accent2"/>
                </a:solidFill>
              </a:rPr>
              <a:t>Možnost C</a:t>
            </a:r>
          </a:p>
        </p:txBody>
      </p:sp>
      <p:sp>
        <p:nvSpPr>
          <p:cNvPr id="54" name="PoljeZBesedilom 53">
            <a:extLst>
              <a:ext uri="{FF2B5EF4-FFF2-40B4-BE49-F238E27FC236}">
                <a16:creationId xmlns:a16="http://schemas.microsoft.com/office/drawing/2014/main" id="{92A5817B-BA74-4D3F-AC6C-050C03CD7C99}"/>
              </a:ext>
            </a:extLst>
          </p:cNvPr>
          <p:cNvSpPr txBox="1"/>
          <p:nvPr/>
        </p:nvSpPr>
        <p:spPr>
          <a:xfrm>
            <a:off x="216975" y="2921168"/>
            <a:ext cx="3471620"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sl-SI" sz="2000" b="1" dirty="0"/>
              <a:t>Do prijavnega roka:</a:t>
            </a:r>
          </a:p>
          <a:p>
            <a:pPr marL="285750" indent="-285750">
              <a:buFont typeface="Arial" panose="020B0604020202020204" pitchFamily="34" charset="0"/>
              <a:buChar char="•"/>
            </a:pPr>
            <a:r>
              <a:rPr lang="sl-SI" sz="2000" dirty="0"/>
              <a:t>Na 150 prostih mest je prijavljenih 180 učencev.</a:t>
            </a:r>
          </a:p>
          <a:p>
            <a:pPr marL="285750" indent="-285750">
              <a:buFont typeface="Arial" panose="020B0604020202020204" pitchFamily="34" charset="0"/>
              <a:buChar char="•"/>
            </a:pPr>
            <a:endParaRPr lang="sl-SI" sz="2000" dirty="0"/>
          </a:p>
        </p:txBody>
      </p:sp>
      <p:sp>
        <p:nvSpPr>
          <p:cNvPr id="56" name="PoljeZBesedilom 55">
            <a:extLst>
              <a:ext uri="{FF2B5EF4-FFF2-40B4-BE49-F238E27FC236}">
                <a16:creationId xmlns:a16="http://schemas.microsoft.com/office/drawing/2014/main" id="{3FA39DB7-769E-46FF-BBB4-CD35FFA911BC}"/>
              </a:ext>
            </a:extLst>
          </p:cNvPr>
          <p:cNvSpPr txBox="1"/>
          <p:nvPr/>
        </p:nvSpPr>
        <p:spPr>
          <a:xfrm>
            <a:off x="228602" y="4556258"/>
            <a:ext cx="3471620"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sl-SI" sz="2000" b="1" dirty="0"/>
              <a:t>Na dan zaključka prenosa prijav:</a:t>
            </a:r>
          </a:p>
          <a:p>
            <a:pPr marL="342900" indent="-342900">
              <a:buFont typeface="Arial" panose="020B0604020202020204" pitchFamily="34" charset="0"/>
              <a:buChar char="•"/>
            </a:pPr>
            <a:r>
              <a:rPr lang="sl-SI" sz="2000" dirty="0"/>
              <a:t>Na 150 prostih mest je prijavljenih 170 učencev.</a:t>
            </a:r>
          </a:p>
        </p:txBody>
      </p:sp>
      <p:sp>
        <p:nvSpPr>
          <p:cNvPr id="57" name="PoljeZBesedilom 56">
            <a:extLst>
              <a:ext uri="{FF2B5EF4-FFF2-40B4-BE49-F238E27FC236}">
                <a16:creationId xmlns:a16="http://schemas.microsoft.com/office/drawing/2014/main" id="{2209841F-E911-463C-8B40-93BFA963ABCD}"/>
              </a:ext>
            </a:extLst>
          </p:cNvPr>
          <p:cNvSpPr txBox="1"/>
          <p:nvPr/>
        </p:nvSpPr>
        <p:spPr>
          <a:xfrm>
            <a:off x="4269783" y="2921167"/>
            <a:ext cx="3471620" cy="1323439"/>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sl-SI" sz="2000" b="1" dirty="0"/>
              <a:t>Do prijavnega roka:</a:t>
            </a:r>
          </a:p>
          <a:p>
            <a:pPr marL="285750" indent="-285750">
              <a:buFont typeface="Arial" panose="020B0604020202020204" pitchFamily="34" charset="0"/>
              <a:buChar char="•"/>
            </a:pPr>
            <a:r>
              <a:rPr lang="sl-SI" sz="2000" dirty="0"/>
              <a:t>Na 100 prostih mest je prijavljenih 40 učencev.</a:t>
            </a:r>
          </a:p>
          <a:p>
            <a:pPr marL="285750" indent="-285750">
              <a:buFont typeface="Arial" panose="020B0604020202020204" pitchFamily="34" charset="0"/>
              <a:buChar char="•"/>
            </a:pPr>
            <a:endParaRPr lang="sl-SI" sz="2000" dirty="0"/>
          </a:p>
        </p:txBody>
      </p:sp>
      <p:sp>
        <p:nvSpPr>
          <p:cNvPr id="58" name="PoljeZBesedilom 57">
            <a:extLst>
              <a:ext uri="{FF2B5EF4-FFF2-40B4-BE49-F238E27FC236}">
                <a16:creationId xmlns:a16="http://schemas.microsoft.com/office/drawing/2014/main" id="{ECB9F2F6-DA36-4511-8DA7-4860C550DE72}"/>
              </a:ext>
            </a:extLst>
          </p:cNvPr>
          <p:cNvSpPr txBox="1"/>
          <p:nvPr/>
        </p:nvSpPr>
        <p:spPr>
          <a:xfrm>
            <a:off x="4269783" y="4556257"/>
            <a:ext cx="3471620" cy="1323439"/>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sl-SI" sz="2000" b="1" dirty="0"/>
              <a:t>Na dan zaključka prenosa prijav:</a:t>
            </a:r>
          </a:p>
          <a:p>
            <a:r>
              <a:rPr lang="sl-SI" sz="2000" dirty="0"/>
              <a:t>Na 100 prostih mest je prijavljenih 66 učencev.</a:t>
            </a:r>
          </a:p>
        </p:txBody>
      </p:sp>
      <p:sp>
        <p:nvSpPr>
          <p:cNvPr id="59" name="PoljeZBesedilom 58">
            <a:extLst>
              <a:ext uri="{FF2B5EF4-FFF2-40B4-BE49-F238E27FC236}">
                <a16:creationId xmlns:a16="http://schemas.microsoft.com/office/drawing/2014/main" id="{912F6FD5-4762-4F8A-A829-A91A6597B79C}"/>
              </a:ext>
            </a:extLst>
          </p:cNvPr>
          <p:cNvSpPr txBox="1"/>
          <p:nvPr/>
        </p:nvSpPr>
        <p:spPr>
          <a:xfrm>
            <a:off x="8423327" y="2921166"/>
            <a:ext cx="3471620"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sl-SI" sz="2000" b="1" dirty="0"/>
              <a:t>Do prijavnega roka:</a:t>
            </a:r>
          </a:p>
          <a:p>
            <a:pPr marL="285750" indent="-285750">
              <a:buFont typeface="Arial" panose="020B0604020202020204" pitchFamily="34" charset="0"/>
              <a:buChar char="•"/>
            </a:pPr>
            <a:r>
              <a:rPr lang="sl-SI" sz="2000" dirty="0"/>
              <a:t>Na 100 prostih mest je prijavljenih 90 učencev.</a:t>
            </a:r>
          </a:p>
          <a:p>
            <a:pPr marL="285750" indent="-285750">
              <a:buFont typeface="Arial" panose="020B0604020202020204" pitchFamily="34" charset="0"/>
              <a:buChar char="•"/>
            </a:pPr>
            <a:endParaRPr lang="sl-SI" sz="2000" dirty="0"/>
          </a:p>
        </p:txBody>
      </p:sp>
      <p:sp>
        <p:nvSpPr>
          <p:cNvPr id="60" name="PoljeZBesedilom 59">
            <a:extLst>
              <a:ext uri="{FF2B5EF4-FFF2-40B4-BE49-F238E27FC236}">
                <a16:creationId xmlns:a16="http://schemas.microsoft.com/office/drawing/2014/main" id="{192AAAF3-1FFE-4C1A-A9E7-A94C8DFB0499}"/>
              </a:ext>
            </a:extLst>
          </p:cNvPr>
          <p:cNvSpPr txBox="1"/>
          <p:nvPr/>
        </p:nvSpPr>
        <p:spPr>
          <a:xfrm>
            <a:off x="8423327" y="4556256"/>
            <a:ext cx="3471620"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sl-SI" sz="2000" b="1" dirty="0"/>
              <a:t>Na dan zaključka prenosa prijav:</a:t>
            </a:r>
          </a:p>
          <a:p>
            <a:r>
              <a:rPr lang="sl-SI" sz="2000" dirty="0"/>
              <a:t>Na 100 prostih mest je prijavljenih 110 učencev.</a:t>
            </a:r>
          </a:p>
        </p:txBody>
      </p:sp>
      <p:pic>
        <p:nvPicPr>
          <p:cNvPr id="61" name="object 11">
            <a:extLst>
              <a:ext uri="{FF2B5EF4-FFF2-40B4-BE49-F238E27FC236}">
                <a16:creationId xmlns:a16="http://schemas.microsoft.com/office/drawing/2014/main" id="{B3A90D46-D2AB-4FBE-B4E8-4CF01E408496}"/>
              </a:ext>
            </a:extLst>
          </p:cNvPr>
          <p:cNvPicPr/>
          <p:nvPr/>
        </p:nvPicPr>
        <p:blipFill>
          <a:blip r:embed="rId3" cstate="print">
            <a:alphaModFix amt="35000"/>
          </a:blip>
          <a:stretch>
            <a:fillRect/>
          </a:stretch>
        </p:blipFill>
        <p:spPr>
          <a:xfrm>
            <a:off x="3177092" y="1937045"/>
            <a:ext cx="1580948" cy="840167"/>
          </a:xfrm>
          <a:prstGeom prst="rect">
            <a:avLst/>
          </a:prstGeom>
        </p:spPr>
      </p:pic>
      <p:pic>
        <p:nvPicPr>
          <p:cNvPr id="62" name="object 11">
            <a:extLst>
              <a:ext uri="{FF2B5EF4-FFF2-40B4-BE49-F238E27FC236}">
                <a16:creationId xmlns:a16="http://schemas.microsoft.com/office/drawing/2014/main" id="{BAC6222B-0E8A-4DF4-B1E0-EE8842629E01}"/>
              </a:ext>
            </a:extLst>
          </p:cNvPr>
          <p:cNvPicPr/>
          <p:nvPr/>
        </p:nvPicPr>
        <p:blipFill>
          <a:blip r:embed="rId3" cstate="print">
            <a:alphaModFix amt="50000"/>
          </a:blip>
          <a:stretch>
            <a:fillRect/>
          </a:stretch>
        </p:blipFill>
        <p:spPr>
          <a:xfrm>
            <a:off x="7597160" y="6001366"/>
            <a:ext cx="1254550" cy="716904"/>
          </a:xfrm>
          <a:prstGeom prst="rect">
            <a:avLst/>
          </a:prstGeom>
        </p:spPr>
      </p:pic>
    </p:spTree>
    <p:extLst>
      <p:ext uri="{BB962C8B-B14F-4D97-AF65-F5344CB8AC3E}">
        <p14:creationId xmlns:p14="http://schemas.microsoft.com/office/powerpoint/2010/main" val="878496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značba mesta vsebine 4">
            <a:extLst>
              <a:ext uri="{FF2B5EF4-FFF2-40B4-BE49-F238E27FC236}">
                <a16:creationId xmlns:a16="http://schemas.microsoft.com/office/drawing/2014/main" id="{82D255AB-BE96-426F-8FD9-AC80BB6F3C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159" y="-1"/>
            <a:ext cx="12057681" cy="1689315"/>
          </a:xfrm>
        </p:spPr>
      </p:pic>
      <p:sp>
        <p:nvSpPr>
          <p:cNvPr id="7" name="Naslov 6">
            <a:extLst>
              <a:ext uri="{FF2B5EF4-FFF2-40B4-BE49-F238E27FC236}">
                <a16:creationId xmlns:a16="http://schemas.microsoft.com/office/drawing/2014/main" id="{0C0836BA-E061-461F-AF6E-90D006A9F30C}"/>
              </a:ext>
            </a:extLst>
          </p:cNvPr>
          <p:cNvSpPr>
            <a:spLocks noGrp="1"/>
          </p:cNvSpPr>
          <p:nvPr>
            <p:ph type="title"/>
          </p:nvPr>
        </p:nvSpPr>
        <p:spPr>
          <a:xfrm>
            <a:off x="4278824" y="181874"/>
            <a:ext cx="10515600" cy="1325563"/>
          </a:xfrm>
        </p:spPr>
        <p:txBody>
          <a:bodyPr/>
          <a:lstStyle/>
          <a:p>
            <a:r>
              <a:rPr lang="sl-SI" b="1" dirty="0">
                <a:solidFill>
                  <a:schemeClr val="accent2"/>
                </a:solidFill>
              </a:rPr>
              <a:t>Predvidevanje omejitve vpisa</a:t>
            </a:r>
          </a:p>
        </p:txBody>
      </p:sp>
      <p:cxnSp>
        <p:nvCxnSpPr>
          <p:cNvPr id="3" name="Raven povezovalnik 2">
            <a:extLst>
              <a:ext uri="{FF2B5EF4-FFF2-40B4-BE49-F238E27FC236}">
                <a16:creationId xmlns:a16="http://schemas.microsoft.com/office/drawing/2014/main" id="{A127A98A-918A-4767-9337-C84C425177A5}"/>
              </a:ext>
            </a:extLst>
          </p:cNvPr>
          <p:cNvCxnSpPr/>
          <p:nvPr/>
        </p:nvCxnSpPr>
        <p:spPr>
          <a:xfrm>
            <a:off x="3967566" y="1937045"/>
            <a:ext cx="0" cy="4680000"/>
          </a:xfrm>
          <a:prstGeom prst="line">
            <a:avLst/>
          </a:prstGeom>
        </p:spPr>
        <p:style>
          <a:lnRef idx="1">
            <a:schemeClr val="dk1"/>
          </a:lnRef>
          <a:fillRef idx="0">
            <a:schemeClr val="dk1"/>
          </a:fillRef>
          <a:effectRef idx="0">
            <a:schemeClr val="dk1"/>
          </a:effectRef>
          <a:fontRef idx="minor">
            <a:schemeClr val="tx1"/>
          </a:fontRef>
        </p:style>
      </p:cxnSp>
      <p:cxnSp>
        <p:nvCxnSpPr>
          <p:cNvPr id="6" name="Raven povezovalnik 5">
            <a:extLst>
              <a:ext uri="{FF2B5EF4-FFF2-40B4-BE49-F238E27FC236}">
                <a16:creationId xmlns:a16="http://schemas.microsoft.com/office/drawing/2014/main" id="{27319E29-AA0B-476B-8D7E-3C8CC2948354}"/>
              </a:ext>
            </a:extLst>
          </p:cNvPr>
          <p:cNvCxnSpPr/>
          <p:nvPr/>
        </p:nvCxnSpPr>
        <p:spPr>
          <a:xfrm>
            <a:off x="8121111" y="1968285"/>
            <a:ext cx="0" cy="4680000"/>
          </a:xfrm>
          <a:prstGeom prst="line">
            <a:avLst/>
          </a:prstGeom>
        </p:spPr>
        <p:style>
          <a:lnRef idx="1">
            <a:schemeClr val="dk1"/>
          </a:lnRef>
          <a:fillRef idx="0">
            <a:schemeClr val="dk1"/>
          </a:fillRef>
          <a:effectRef idx="0">
            <a:schemeClr val="dk1"/>
          </a:effectRef>
          <a:fontRef idx="minor">
            <a:schemeClr val="tx1"/>
          </a:fontRef>
        </p:style>
      </p:cxnSp>
      <p:sp>
        <p:nvSpPr>
          <p:cNvPr id="8" name="PoljeZBesedilom 7">
            <a:extLst>
              <a:ext uri="{FF2B5EF4-FFF2-40B4-BE49-F238E27FC236}">
                <a16:creationId xmlns:a16="http://schemas.microsoft.com/office/drawing/2014/main" id="{459D1E0A-1ADE-4728-A817-FE442E6F321C}"/>
              </a:ext>
            </a:extLst>
          </p:cNvPr>
          <p:cNvSpPr txBox="1"/>
          <p:nvPr/>
        </p:nvSpPr>
        <p:spPr>
          <a:xfrm>
            <a:off x="216975" y="2007031"/>
            <a:ext cx="3471621" cy="461665"/>
          </a:xfrm>
          <a:prstGeom prst="rect">
            <a:avLst/>
          </a:prstGeom>
          <a:noFill/>
        </p:spPr>
        <p:txBody>
          <a:bodyPr wrap="square" rtlCol="0">
            <a:spAutoFit/>
          </a:bodyPr>
          <a:lstStyle/>
          <a:p>
            <a:pPr algn="ctr"/>
            <a:r>
              <a:rPr lang="sl-SI" sz="2400" b="1" dirty="0">
                <a:solidFill>
                  <a:schemeClr val="accent1">
                    <a:lumMod val="75000"/>
                  </a:schemeClr>
                </a:solidFill>
              </a:rPr>
              <a:t>Možnost A</a:t>
            </a:r>
          </a:p>
        </p:txBody>
      </p:sp>
      <p:sp>
        <p:nvSpPr>
          <p:cNvPr id="9" name="PoljeZBesedilom 8">
            <a:extLst>
              <a:ext uri="{FF2B5EF4-FFF2-40B4-BE49-F238E27FC236}">
                <a16:creationId xmlns:a16="http://schemas.microsoft.com/office/drawing/2014/main" id="{96C68645-4053-4788-AA55-6DD85DC7E847}"/>
              </a:ext>
            </a:extLst>
          </p:cNvPr>
          <p:cNvSpPr txBox="1"/>
          <p:nvPr/>
        </p:nvSpPr>
        <p:spPr>
          <a:xfrm>
            <a:off x="4269783" y="2007030"/>
            <a:ext cx="3471621" cy="461665"/>
          </a:xfrm>
          <a:prstGeom prst="rect">
            <a:avLst/>
          </a:prstGeom>
          <a:noFill/>
        </p:spPr>
        <p:txBody>
          <a:bodyPr wrap="square" rtlCol="0">
            <a:spAutoFit/>
          </a:bodyPr>
          <a:lstStyle/>
          <a:p>
            <a:pPr algn="ctr"/>
            <a:r>
              <a:rPr lang="sl-SI" sz="2400" b="1" dirty="0">
                <a:solidFill>
                  <a:schemeClr val="accent4">
                    <a:lumMod val="60000"/>
                    <a:lumOff val="40000"/>
                  </a:schemeClr>
                </a:solidFill>
              </a:rPr>
              <a:t>Možnost B</a:t>
            </a:r>
          </a:p>
        </p:txBody>
      </p:sp>
      <p:sp>
        <p:nvSpPr>
          <p:cNvPr id="10" name="PoljeZBesedilom 9">
            <a:extLst>
              <a:ext uri="{FF2B5EF4-FFF2-40B4-BE49-F238E27FC236}">
                <a16:creationId xmlns:a16="http://schemas.microsoft.com/office/drawing/2014/main" id="{A0D65EBB-1727-4922-99A4-680059821C11}"/>
              </a:ext>
            </a:extLst>
          </p:cNvPr>
          <p:cNvSpPr txBox="1"/>
          <p:nvPr/>
        </p:nvSpPr>
        <p:spPr>
          <a:xfrm>
            <a:off x="8175357" y="2007030"/>
            <a:ext cx="3471621" cy="461665"/>
          </a:xfrm>
          <a:prstGeom prst="rect">
            <a:avLst/>
          </a:prstGeom>
          <a:noFill/>
        </p:spPr>
        <p:txBody>
          <a:bodyPr wrap="square" rtlCol="0">
            <a:spAutoFit/>
          </a:bodyPr>
          <a:lstStyle/>
          <a:p>
            <a:pPr algn="ctr"/>
            <a:r>
              <a:rPr lang="sl-SI" sz="2400" b="1" dirty="0">
                <a:solidFill>
                  <a:schemeClr val="accent2"/>
                </a:solidFill>
              </a:rPr>
              <a:t>Možnost C</a:t>
            </a:r>
          </a:p>
        </p:txBody>
      </p:sp>
      <p:sp>
        <p:nvSpPr>
          <p:cNvPr id="54" name="PoljeZBesedilom 53">
            <a:extLst>
              <a:ext uri="{FF2B5EF4-FFF2-40B4-BE49-F238E27FC236}">
                <a16:creationId xmlns:a16="http://schemas.microsoft.com/office/drawing/2014/main" id="{92A5817B-BA74-4D3F-AC6C-050C03CD7C99}"/>
              </a:ext>
            </a:extLst>
          </p:cNvPr>
          <p:cNvSpPr txBox="1"/>
          <p:nvPr/>
        </p:nvSpPr>
        <p:spPr>
          <a:xfrm>
            <a:off x="216975" y="2921168"/>
            <a:ext cx="3471620"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sl-SI" sz="2000" b="1" dirty="0"/>
              <a:t>Na dan zaključka prenosa prijav:</a:t>
            </a:r>
          </a:p>
          <a:p>
            <a:pPr marL="342900" indent="-342900">
              <a:buFont typeface="Arial" panose="020B0604020202020204" pitchFamily="34" charset="0"/>
              <a:buChar char="•"/>
            </a:pPr>
            <a:r>
              <a:rPr lang="sl-SI" sz="2000" dirty="0"/>
              <a:t>Na 150 prostih mest je prijavljenih 170 učencev.</a:t>
            </a:r>
          </a:p>
        </p:txBody>
      </p:sp>
      <p:sp>
        <p:nvSpPr>
          <p:cNvPr id="56" name="PoljeZBesedilom 55">
            <a:extLst>
              <a:ext uri="{FF2B5EF4-FFF2-40B4-BE49-F238E27FC236}">
                <a16:creationId xmlns:a16="http://schemas.microsoft.com/office/drawing/2014/main" id="{3FA39DB7-769E-46FF-BBB4-CD35FFA911BC}"/>
              </a:ext>
            </a:extLst>
          </p:cNvPr>
          <p:cNvSpPr txBox="1"/>
          <p:nvPr/>
        </p:nvSpPr>
        <p:spPr>
          <a:xfrm>
            <a:off x="228602" y="4556258"/>
            <a:ext cx="3471620"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endParaRPr lang="sl-SI" sz="2000" b="1" dirty="0"/>
          </a:p>
          <a:p>
            <a:pPr algn="ctr"/>
            <a:r>
              <a:rPr lang="sl-SI" sz="2000" b="1" dirty="0"/>
              <a:t>Predvidena je omejitev vpisa.</a:t>
            </a:r>
          </a:p>
          <a:p>
            <a:endParaRPr lang="sl-SI" sz="2000" b="1" dirty="0"/>
          </a:p>
          <a:p>
            <a:endParaRPr lang="sl-SI" sz="2000" b="1" dirty="0"/>
          </a:p>
        </p:txBody>
      </p:sp>
      <p:sp>
        <p:nvSpPr>
          <p:cNvPr id="57" name="PoljeZBesedilom 56">
            <a:extLst>
              <a:ext uri="{FF2B5EF4-FFF2-40B4-BE49-F238E27FC236}">
                <a16:creationId xmlns:a16="http://schemas.microsoft.com/office/drawing/2014/main" id="{2209841F-E911-463C-8B40-93BFA963ABCD}"/>
              </a:ext>
            </a:extLst>
          </p:cNvPr>
          <p:cNvSpPr txBox="1"/>
          <p:nvPr/>
        </p:nvSpPr>
        <p:spPr>
          <a:xfrm>
            <a:off x="4269783" y="2921167"/>
            <a:ext cx="3471620" cy="1323439"/>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sl-SI" sz="2000" b="1" dirty="0"/>
              <a:t>Na dan zaključka prenosa prijav:</a:t>
            </a:r>
          </a:p>
          <a:p>
            <a:pPr marL="342900" indent="-342900">
              <a:buFont typeface="Arial" panose="020B0604020202020204" pitchFamily="34" charset="0"/>
              <a:buChar char="•"/>
            </a:pPr>
            <a:r>
              <a:rPr lang="sl-SI" sz="2000" dirty="0"/>
              <a:t>Na 100 prostih mest je prijavljenih 60 učencev.</a:t>
            </a:r>
          </a:p>
        </p:txBody>
      </p:sp>
      <p:sp>
        <p:nvSpPr>
          <p:cNvPr id="58" name="PoljeZBesedilom 57">
            <a:extLst>
              <a:ext uri="{FF2B5EF4-FFF2-40B4-BE49-F238E27FC236}">
                <a16:creationId xmlns:a16="http://schemas.microsoft.com/office/drawing/2014/main" id="{ECB9F2F6-DA36-4511-8DA7-4860C550DE72}"/>
              </a:ext>
            </a:extLst>
          </p:cNvPr>
          <p:cNvSpPr txBox="1"/>
          <p:nvPr/>
        </p:nvSpPr>
        <p:spPr>
          <a:xfrm>
            <a:off x="4269783" y="4556257"/>
            <a:ext cx="3471620" cy="1323439"/>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endParaRPr lang="sl-SI" sz="2000" dirty="0"/>
          </a:p>
          <a:p>
            <a:r>
              <a:rPr lang="sl-SI" sz="2000" b="1" dirty="0"/>
              <a:t>Ni predvidene omejitve vpisa.</a:t>
            </a:r>
          </a:p>
          <a:p>
            <a:endParaRPr lang="sl-SI" sz="2000" b="1" dirty="0"/>
          </a:p>
          <a:p>
            <a:endParaRPr lang="sl-SI" sz="2000" dirty="0"/>
          </a:p>
        </p:txBody>
      </p:sp>
      <p:sp>
        <p:nvSpPr>
          <p:cNvPr id="59" name="PoljeZBesedilom 58">
            <a:extLst>
              <a:ext uri="{FF2B5EF4-FFF2-40B4-BE49-F238E27FC236}">
                <a16:creationId xmlns:a16="http://schemas.microsoft.com/office/drawing/2014/main" id="{912F6FD5-4762-4F8A-A829-A91A6597B79C}"/>
              </a:ext>
            </a:extLst>
          </p:cNvPr>
          <p:cNvSpPr txBox="1"/>
          <p:nvPr/>
        </p:nvSpPr>
        <p:spPr>
          <a:xfrm>
            <a:off x="8423327" y="2921166"/>
            <a:ext cx="3471620"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sl-SI" sz="2000" b="1" dirty="0"/>
              <a:t>Na dan zaključka prenosa prijav:</a:t>
            </a:r>
          </a:p>
          <a:p>
            <a:pPr marL="342900" indent="-342900">
              <a:buFont typeface="Arial" panose="020B0604020202020204" pitchFamily="34" charset="0"/>
              <a:buChar char="•"/>
            </a:pPr>
            <a:r>
              <a:rPr lang="sl-SI" sz="2000" dirty="0"/>
              <a:t>Na 100 prostih mest je prijavljenih 110 učencev.</a:t>
            </a:r>
          </a:p>
        </p:txBody>
      </p:sp>
      <p:sp>
        <p:nvSpPr>
          <p:cNvPr id="60" name="PoljeZBesedilom 59">
            <a:extLst>
              <a:ext uri="{FF2B5EF4-FFF2-40B4-BE49-F238E27FC236}">
                <a16:creationId xmlns:a16="http://schemas.microsoft.com/office/drawing/2014/main" id="{192AAAF3-1FFE-4C1A-A9E7-A94C8DFB0499}"/>
              </a:ext>
            </a:extLst>
          </p:cNvPr>
          <p:cNvSpPr txBox="1"/>
          <p:nvPr/>
        </p:nvSpPr>
        <p:spPr>
          <a:xfrm>
            <a:off x="8423327" y="4556256"/>
            <a:ext cx="3471620"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sl-SI" sz="2000" b="1" dirty="0"/>
              <a:t>Možno, da omejitve vpisa ne bo </a:t>
            </a:r>
            <a:r>
              <a:rPr lang="sl-SI" sz="2000" dirty="0"/>
              <a:t>(nekoliko več prijavljenih kot je prostih mest), vendar </a:t>
            </a:r>
            <a:r>
              <a:rPr lang="sl-SI" sz="2000" b="1" dirty="0"/>
              <a:t>NI NUJNO.</a:t>
            </a:r>
          </a:p>
        </p:txBody>
      </p:sp>
    </p:spTree>
    <p:extLst>
      <p:ext uri="{BB962C8B-B14F-4D97-AF65-F5344CB8AC3E}">
        <p14:creationId xmlns:p14="http://schemas.microsoft.com/office/powerpoint/2010/main" val="234823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značba mesta vsebine 4">
            <a:extLst>
              <a:ext uri="{FF2B5EF4-FFF2-40B4-BE49-F238E27FC236}">
                <a16:creationId xmlns:a16="http://schemas.microsoft.com/office/drawing/2014/main" id="{82D255AB-BE96-426F-8FD9-AC80BB6F3C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159" y="-1"/>
            <a:ext cx="12057681" cy="1689315"/>
          </a:xfrm>
        </p:spPr>
      </p:pic>
      <p:sp>
        <p:nvSpPr>
          <p:cNvPr id="7" name="Naslov 6">
            <a:extLst>
              <a:ext uri="{FF2B5EF4-FFF2-40B4-BE49-F238E27FC236}">
                <a16:creationId xmlns:a16="http://schemas.microsoft.com/office/drawing/2014/main" id="{0C0836BA-E061-461F-AF6E-90D006A9F30C}"/>
              </a:ext>
            </a:extLst>
          </p:cNvPr>
          <p:cNvSpPr>
            <a:spLocks noGrp="1"/>
          </p:cNvSpPr>
          <p:nvPr>
            <p:ph type="title"/>
          </p:nvPr>
        </p:nvSpPr>
        <p:spPr>
          <a:xfrm>
            <a:off x="4153546" y="181874"/>
            <a:ext cx="7971294" cy="1325563"/>
          </a:xfrm>
        </p:spPr>
        <p:txBody>
          <a:bodyPr>
            <a:normAutofit/>
          </a:bodyPr>
          <a:lstStyle/>
          <a:p>
            <a:r>
              <a:rPr lang="sl-SI" sz="3600" b="1" dirty="0">
                <a:solidFill>
                  <a:schemeClr val="accent2"/>
                </a:solidFill>
              </a:rPr>
              <a:t>Omejitev vpisa in upoštevanje ocen iz 9. razreda (možnost A).</a:t>
            </a:r>
          </a:p>
        </p:txBody>
      </p:sp>
      <p:sp>
        <p:nvSpPr>
          <p:cNvPr id="3" name="Pravokotnik: zaokroženi vogali 2">
            <a:extLst>
              <a:ext uri="{FF2B5EF4-FFF2-40B4-BE49-F238E27FC236}">
                <a16:creationId xmlns:a16="http://schemas.microsoft.com/office/drawing/2014/main" id="{FB3A04B6-8849-496C-9AA4-223186D5C270}"/>
              </a:ext>
            </a:extLst>
          </p:cNvPr>
          <p:cNvSpPr/>
          <p:nvPr/>
        </p:nvSpPr>
        <p:spPr>
          <a:xfrm>
            <a:off x="185980" y="1827716"/>
            <a:ext cx="3843580" cy="1119753"/>
          </a:xfrm>
          <a:prstGeom prst="roundRect">
            <a:avLst/>
          </a:prstGeom>
          <a:solidFill>
            <a:schemeClr val="accent5">
              <a:lumMod val="60000"/>
              <a:lumOff val="40000"/>
            </a:schemeClr>
          </a:solidFill>
          <a:ln/>
        </p:spPr>
        <p:style>
          <a:lnRef idx="1">
            <a:schemeClr val="accent2"/>
          </a:lnRef>
          <a:fillRef idx="2">
            <a:schemeClr val="accent2"/>
          </a:fillRef>
          <a:effectRef idx="1">
            <a:schemeClr val="accent2"/>
          </a:effectRef>
          <a:fontRef idx="minor">
            <a:schemeClr val="dk1"/>
          </a:fontRef>
        </p:style>
        <p:txBody>
          <a:bodyPr rtlCol="0" anchor="ctr"/>
          <a:lstStyle/>
          <a:p>
            <a:r>
              <a:rPr lang="sl-SI" dirty="0"/>
              <a:t>Na dan 6.5.2026 je na programu </a:t>
            </a:r>
            <a:r>
              <a:rPr lang="sl-SI" b="1" dirty="0"/>
              <a:t> prijavljenih 170 učencev na 150 prostih mest.</a:t>
            </a:r>
          </a:p>
        </p:txBody>
      </p:sp>
      <p:sp>
        <p:nvSpPr>
          <p:cNvPr id="6" name="Pravokotnik: zaokroženi vogali 5">
            <a:extLst>
              <a:ext uri="{FF2B5EF4-FFF2-40B4-BE49-F238E27FC236}">
                <a16:creationId xmlns:a16="http://schemas.microsoft.com/office/drawing/2014/main" id="{FAE13CF7-87BA-41A5-B3CD-D930ABA5FDB7}"/>
              </a:ext>
            </a:extLst>
          </p:cNvPr>
          <p:cNvSpPr/>
          <p:nvPr/>
        </p:nvSpPr>
        <p:spPr>
          <a:xfrm>
            <a:off x="185980" y="3134475"/>
            <a:ext cx="3843580" cy="1834612"/>
          </a:xfrm>
          <a:prstGeom prst="roundRect">
            <a:avLst/>
          </a:prstGeom>
          <a:solidFill>
            <a:schemeClr val="accent5">
              <a:lumMod val="60000"/>
              <a:lumOff val="40000"/>
            </a:schemeClr>
          </a:solidFill>
          <a:ln/>
        </p:spPr>
        <p:style>
          <a:lnRef idx="1">
            <a:schemeClr val="accent2"/>
          </a:lnRef>
          <a:fillRef idx="2">
            <a:schemeClr val="accent2"/>
          </a:fillRef>
          <a:effectRef idx="1">
            <a:schemeClr val="accent2"/>
          </a:effectRef>
          <a:fontRef idx="minor">
            <a:schemeClr val="dk1"/>
          </a:fontRef>
        </p:style>
        <p:txBody>
          <a:bodyPr rtlCol="0" anchor="ctr"/>
          <a:lstStyle/>
          <a:p>
            <a:r>
              <a:rPr lang="sl-SI" dirty="0"/>
              <a:t>Med 1. 6. 2026 in 5. 6. 2026</a:t>
            </a:r>
          </a:p>
          <a:p>
            <a:r>
              <a:rPr lang="sl-SI" dirty="0"/>
              <a:t>je učenec obveščen, da je na izbranem programu omejitev.</a:t>
            </a:r>
          </a:p>
          <a:p>
            <a:r>
              <a:rPr lang="sl-SI" dirty="0"/>
              <a:t>To pomeni, da bosta potekala 2. KROGA IZBIRNEGA POSTOPKA.</a:t>
            </a:r>
          </a:p>
        </p:txBody>
      </p:sp>
      <p:sp>
        <p:nvSpPr>
          <p:cNvPr id="4" name="Pravokotnik: zaokroženi vogali 3">
            <a:extLst>
              <a:ext uri="{FF2B5EF4-FFF2-40B4-BE49-F238E27FC236}">
                <a16:creationId xmlns:a16="http://schemas.microsoft.com/office/drawing/2014/main" id="{0709D4BD-F402-44A9-8409-EC6C402A1621}"/>
              </a:ext>
            </a:extLst>
          </p:cNvPr>
          <p:cNvSpPr/>
          <p:nvPr/>
        </p:nvSpPr>
        <p:spPr>
          <a:xfrm>
            <a:off x="185980" y="5156094"/>
            <a:ext cx="11809708" cy="1520032"/>
          </a:xfrm>
          <a:prstGeom prst="roundRect">
            <a:avLst/>
          </a:prstGeom>
          <a:solidFill>
            <a:schemeClr val="accent5">
              <a:lumMod val="60000"/>
              <a:lumOff val="40000"/>
            </a:schemeClr>
          </a:solidFill>
        </p:spPr>
        <p:style>
          <a:lnRef idx="1">
            <a:schemeClr val="accent2"/>
          </a:lnRef>
          <a:fillRef idx="2">
            <a:schemeClr val="accent2"/>
          </a:fillRef>
          <a:effectRef idx="1">
            <a:schemeClr val="accent2"/>
          </a:effectRef>
          <a:fontRef idx="minor">
            <a:schemeClr val="dk1"/>
          </a:fontRef>
        </p:style>
        <p:txBody>
          <a:bodyPr rtlCol="0" anchor="ctr"/>
          <a:lstStyle/>
          <a:p>
            <a:r>
              <a:rPr lang="sl-SI" dirty="0"/>
              <a:t>Na dan 16. 6. 2026 se pri prijavi za vpis upoštevajo še ocene 9. razreda in nadomestni dosežki NPZ.</a:t>
            </a:r>
          </a:p>
          <a:p>
            <a:r>
              <a:rPr lang="sl-SI" dirty="0"/>
              <a:t>Šola na svoji spletni strani objavi MINIMALNO ŠTEVILO TOČK (SPODNJE MEJE), ki jih je potrebno doseči za sprejem v 1. letnik želenega programa.</a:t>
            </a:r>
          </a:p>
          <a:p>
            <a:r>
              <a:rPr lang="sl-SI" dirty="0"/>
              <a:t>19. 6. 2026 MVI objavi spodnje meje vseh programov vseh šol z omejitvijo in seznam šol in programov s številom prostih mest v 2. krogu izbirnega postopka.</a:t>
            </a:r>
          </a:p>
        </p:txBody>
      </p:sp>
      <p:sp>
        <p:nvSpPr>
          <p:cNvPr id="8" name="Pravokotnik: zaokroženi vogali 7">
            <a:extLst>
              <a:ext uri="{FF2B5EF4-FFF2-40B4-BE49-F238E27FC236}">
                <a16:creationId xmlns:a16="http://schemas.microsoft.com/office/drawing/2014/main" id="{ADCF5270-0EC7-4312-B3C1-3FF77E15AE1B}"/>
              </a:ext>
            </a:extLst>
          </p:cNvPr>
          <p:cNvSpPr/>
          <p:nvPr/>
        </p:nvSpPr>
        <p:spPr>
          <a:xfrm>
            <a:off x="4370522" y="1817404"/>
            <a:ext cx="7625166" cy="315168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sl-SI" dirty="0"/>
              <a:t>Ker je na programu omejitev vpisa, ne sprejme vseh 170 prijavljenih</a:t>
            </a:r>
          </a:p>
          <a:p>
            <a:r>
              <a:rPr lang="sl-SI" dirty="0"/>
              <a:t>učencev, ampak 90 %  od 150 prostih mest. To pomeni, da bo v 1. krogu izbirnega postopka sprejeto 135 učencev, preostalih 35 učencev pa sodeluje v 2. krogu izbirnega postopka.</a:t>
            </a:r>
          </a:p>
          <a:p>
            <a:endParaRPr lang="sl-SI" dirty="0"/>
          </a:p>
          <a:p>
            <a:r>
              <a:rPr lang="sl-SI" dirty="0"/>
              <a:t>Učenec, ki se po točkah (od najvišjega rezultata navzdol) nahaja na 135. mestu, je dosegel 80 točk, kar predstavlja spodnjo mejo za vpis.</a:t>
            </a:r>
          </a:p>
          <a:p>
            <a:endParaRPr lang="sl-SI" dirty="0"/>
          </a:p>
          <a:p>
            <a:r>
              <a:rPr lang="sl-SI" dirty="0"/>
              <a:t>Vsi prijavljeni učenci, ki so dosegli 80 točk ali več, so sprejeti na program A v 1. krogu izbirnega postopka.</a:t>
            </a:r>
          </a:p>
          <a:p>
            <a:r>
              <a:rPr lang="sl-SI" dirty="0"/>
              <a:t>V 2. krogu izbirnega postopka je na voljo 15 prostih mest.</a:t>
            </a:r>
          </a:p>
        </p:txBody>
      </p:sp>
      <p:sp>
        <p:nvSpPr>
          <p:cNvPr id="9" name="Puščica: dol 8">
            <a:extLst>
              <a:ext uri="{FF2B5EF4-FFF2-40B4-BE49-F238E27FC236}">
                <a16:creationId xmlns:a16="http://schemas.microsoft.com/office/drawing/2014/main" id="{D0D2DB18-01C1-464A-A7F2-E9ED68CCCDC1}"/>
              </a:ext>
            </a:extLst>
          </p:cNvPr>
          <p:cNvSpPr/>
          <p:nvPr/>
        </p:nvSpPr>
        <p:spPr>
          <a:xfrm>
            <a:off x="1983783" y="2743713"/>
            <a:ext cx="247973" cy="484265"/>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0" name="Puščica: dol 9">
            <a:extLst>
              <a:ext uri="{FF2B5EF4-FFF2-40B4-BE49-F238E27FC236}">
                <a16:creationId xmlns:a16="http://schemas.microsoft.com/office/drawing/2014/main" id="{9D174C7C-B481-427D-84B8-20FD0DC6E3F3}"/>
              </a:ext>
            </a:extLst>
          </p:cNvPr>
          <p:cNvSpPr/>
          <p:nvPr/>
        </p:nvSpPr>
        <p:spPr>
          <a:xfrm>
            <a:off x="1983782" y="4820458"/>
            <a:ext cx="247973" cy="484265"/>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1" name="Puščica: dol 10">
            <a:extLst>
              <a:ext uri="{FF2B5EF4-FFF2-40B4-BE49-F238E27FC236}">
                <a16:creationId xmlns:a16="http://schemas.microsoft.com/office/drawing/2014/main" id="{D90284B5-6BB9-4D6B-8B0A-ADA3D6ECD468}"/>
              </a:ext>
            </a:extLst>
          </p:cNvPr>
          <p:cNvSpPr/>
          <p:nvPr/>
        </p:nvSpPr>
        <p:spPr>
          <a:xfrm rot="10611965">
            <a:off x="10227159" y="4745415"/>
            <a:ext cx="387245" cy="703523"/>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2278172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značba mesta vsebine 4">
            <a:extLst>
              <a:ext uri="{FF2B5EF4-FFF2-40B4-BE49-F238E27FC236}">
                <a16:creationId xmlns:a16="http://schemas.microsoft.com/office/drawing/2014/main" id="{82D255AB-BE96-426F-8FD9-AC80BB6F3C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159" y="-1"/>
            <a:ext cx="12057681" cy="1689315"/>
          </a:xfrm>
        </p:spPr>
      </p:pic>
      <p:sp>
        <p:nvSpPr>
          <p:cNvPr id="7" name="Naslov 6">
            <a:extLst>
              <a:ext uri="{FF2B5EF4-FFF2-40B4-BE49-F238E27FC236}">
                <a16:creationId xmlns:a16="http://schemas.microsoft.com/office/drawing/2014/main" id="{0C0836BA-E061-461F-AF6E-90D006A9F30C}"/>
              </a:ext>
            </a:extLst>
          </p:cNvPr>
          <p:cNvSpPr>
            <a:spLocks noGrp="1"/>
          </p:cNvSpPr>
          <p:nvPr>
            <p:ph type="title"/>
          </p:nvPr>
        </p:nvSpPr>
        <p:spPr>
          <a:xfrm>
            <a:off x="4061848" y="181874"/>
            <a:ext cx="8600268" cy="1325563"/>
          </a:xfrm>
        </p:spPr>
        <p:txBody>
          <a:bodyPr>
            <a:normAutofit/>
          </a:bodyPr>
          <a:lstStyle/>
          <a:p>
            <a:r>
              <a:rPr lang="sl-SI" sz="3600" b="1" dirty="0">
                <a:solidFill>
                  <a:schemeClr val="accent2"/>
                </a:solidFill>
              </a:rPr>
              <a:t>Brez omejitve vpisa (možnost B)</a:t>
            </a:r>
          </a:p>
        </p:txBody>
      </p:sp>
      <p:sp>
        <p:nvSpPr>
          <p:cNvPr id="2" name="Pravokotnik: zaokroženi vogali 1">
            <a:extLst>
              <a:ext uri="{FF2B5EF4-FFF2-40B4-BE49-F238E27FC236}">
                <a16:creationId xmlns:a16="http://schemas.microsoft.com/office/drawing/2014/main" id="{CABCC115-B7D0-485F-8F24-95A08150C317}"/>
              </a:ext>
            </a:extLst>
          </p:cNvPr>
          <p:cNvSpPr/>
          <p:nvPr/>
        </p:nvSpPr>
        <p:spPr>
          <a:xfrm>
            <a:off x="294468" y="2076772"/>
            <a:ext cx="3890074" cy="1162373"/>
          </a:xfrm>
          <a:prstGeom prst="roundRect">
            <a:avLst/>
          </a:prstGeom>
          <a:solidFill>
            <a:schemeClr val="accent4">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r>
              <a:rPr lang="pl-PL" sz="2000" dirty="0"/>
              <a:t>Na dan 6. 5. 2026 je na </a:t>
            </a:r>
            <a:r>
              <a:rPr lang="pl-PL" sz="2000" b="1" dirty="0"/>
              <a:t>program  </a:t>
            </a:r>
          </a:p>
          <a:p>
            <a:r>
              <a:rPr lang="pl-PL" sz="2000" b="1" dirty="0"/>
              <a:t>60 prijavljenih na 100 razpoložljivih mest.</a:t>
            </a:r>
          </a:p>
        </p:txBody>
      </p:sp>
      <p:sp>
        <p:nvSpPr>
          <p:cNvPr id="6" name="Pravokotnik: zaokroženi vogali 5">
            <a:extLst>
              <a:ext uri="{FF2B5EF4-FFF2-40B4-BE49-F238E27FC236}">
                <a16:creationId xmlns:a16="http://schemas.microsoft.com/office/drawing/2014/main" id="{81138861-6AEC-471F-820F-13CB8053A3F1}"/>
              </a:ext>
            </a:extLst>
          </p:cNvPr>
          <p:cNvSpPr/>
          <p:nvPr/>
        </p:nvSpPr>
        <p:spPr>
          <a:xfrm>
            <a:off x="294465" y="3429000"/>
            <a:ext cx="5801535" cy="1474923"/>
          </a:xfrm>
          <a:prstGeom prst="roundRect">
            <a:avLst/>
          </a:prstGeom>
          <a:solidFill>
            <a:schemeClr val="accent4">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r>
              <a:rPr lang="pl-PL" sz="2000" dirty="0"/>
              <a:t>Med 1. 6. 2026 in 5. 6. 2026</a:t>
            </a:r>
          </a:p>
          <a:p>
            <a:r>
              <a:rPr lang="pl-PL" sz="2000" dirty="0"/>
              <a:t>je učenec obveščen, da šola na izbranem programu nima omejitve (ob pogoju uspešno zaključenega 9. razreda se bo lahko vpisal na izbrani program).</a:t>
            </a:r>
          </a:p>
        </p:txBody>
      </p:sp>
      <p:sp>
        <p:nvSpPr>
          <p:cNvPr id="8" name="Pravokotnik: zaokroženi vogali 7">
            <a:extLst>
              <a:ext uri="{FF2B5EF4-FFF2-40B4-BE49-F238E27FC236}">
                <a16:creationId xmlns:a16="http://schemas.microsoft.com/office/drawing/2014/main" id="{5F32AF43-5CC6-4798-9653-D68E77DA13CB}"/>
              </a:ext>
            </a:extLst>
          </p:cNvPr>
          <p:cNvSpPr/>
          <p:nvPr/>
        </p:nvSpPr>
        <p:spPr>
          <a:xfrm>
            <a:off x="294465" y="5093778"/>
            <a:ext cx="5801535" cy="1474923"/>
          </a:xfrm>
          <a:prstGeom prst="roundRect">
            <a:avLst/>
          </a:prstGeom>
          <a:solidFill>
            <a:schemeClr val="accent4">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r>
              <a:rPr lang="pl-PL" sz="2000" dirty="0"/>
              <a:t>Na dan 16. 6. 2026 šola na svoji spletni strani objavi, da nima omejitve vpisa na programu. Vpis poteka med 16. 6. 2026 in 19. 6. 2026.</a:t>
            </a:r>
          </a:p>
        </p:txBody>
      </p:sp>
      <p:sp>
        <p:nvSpPr>
          <p:cNvPr id="3" name="Pravokotnik: zaokroženi vogali 2">
            <a:extLst>
              <a:ext uri="{FF2B5EF4-FFF2-40B4-BE49-F238E27FC236}">
                <a16:creationId xmlns:a16="http://schemas.microsoft.com/office/drawing/2014/main" id="{9DB89AE3-C710-4CE8-9E44-0D50DE61D46C}"/>
              </a:ext>
            </a:extLst>
          </p:cNvPr>
          <p:cNvSpPr/>
          <p:nvPr/>
        </p:nvSpPr>
        <p:spPr>
          <a:xfrm>
            <a:off x="6602275" y="2076772"/>
            <a:ext cx="5295257" cy="313970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sl-SI" sz="2000" dirty="0"/>
              <a:t>Vseh 60 prijavljenih učencev je sprejetih.</a:t>
            </a:r>
          </a:p>
          <a:p>
            <a:endParaRPr lang="sl-SI" sz="2000" dirty="0"/>
          </a:p>
          <a:p>
            <a:r>
              <a:rPr lang="sl-SI" sz="2000" dirty="0"/>
              <a:t>Ker je na programu ostalo še 40 prostih mest, bodo ta namenjena tistim učencem, ki niso bili sprejeti na željen program v 1. krogu izbirnega postopka.</a:t>
            </a:r>
          </a:p>
          <a:p>
            <a:endParaRPr lang="sl-SI" sz="2000" dirty="0"/>
          </a:p>
          <a:p>
            <a:r>
              <a:rPr lang="pl-PL" sz="2000" dirty="0"/>
              <a:t>V 2. krogu izbirnega postopka je na voljo 15 prostih mest.</a:t>
            </a:r>
            <a:endParaRPr lang="sl-SI" sz="2000" dirty="0"/>
          </a:p>
        </p:txBody>
      </p:sp>
      <p:sp>
        <p:nvSpPr>
          <p:cNvPr id="4" name="Puščica: dol 3">
            <a:extLst>
              <a:ext uri="{FF2B5EF4-FFF2-40B4-BE49-F238E27FC236}">
                <a16:creationId xmlns:a16="http://schemas.microsoft.com/office/drawing/2014/main" id="{EDACB697-219B-4C31-ADD0-589AFF835751}"/>
              </a:ext>
            </a:extLst>
          </p:cNvPr>
          <p:cNvSpPr/>
          <p:nvPr/>
        </p:nvSpPr>
        <p:spPr>
          <a:xfrm>
            <a:off x="3409626" y="3011839"/>
            <a:ext cx="356461" cy="588936"/>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9" name="Puščica: dol 8">
            <a:extLst>
              <a:ext uri="{FF2B5EF4-FFF2-40B4-BE49-F238E27FC236}">
                <a16:creationId xmlns:a16="http://schemas.microsoft.com/office/drawing/2014/main" id="{921592EB-880B-4BD3-8B4E-1241219EAAF6}"/>
              </a:ext>
            </a:extLst>
          </p:cNvPr>
          <p:cNvSpPr/>
          <p:nvPr/>
        </p:nvSpPr>
        <p:spPr>
          <a:xfrm>
            <a:off x="3409626" y="4803831"/>
            <a:ext cx="356461" cy="588936"/>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0" name="Puščica: dol 9">
            <a:extLst>
              <a:ext uri="{FF2B5EF4-FFF2-40B4-BE49-F238E27FC236}">
                <a16:creationId xmlns:a16="http://schemas.microsoft.com/office/drawing/2014/main" id="{14B7A59C-279B-427A-A547-098E92A72C15}"/>
              </a:ext>
            </a:extLst>
          </p:cNvPr>
          <p:cNvSpPr/>
          <p:nvPr/>
        </p:nvSpPr>
        <p:spPr>
          <a:xfrm rot="13796205">
            <a:off x="6548719" y="5197617"/>
            <a:ext cx="504019" cy="1188258"/>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360230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značba mesta vsebine 4">
            <a:extLst>
              <a:ext uri="{FF2B5EF4-FFF2-40B4-BE49-F238E27FC236}">
                <a16:creationId xmlns:a16="http://schemas.microsoft.com/office/drawing/2014/main" id="{82D255AB-BE96-426F-8FD9-AC80BB6F3C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159" y="-1"/>
            <a:ext cx="12057681" cy="1689315"/>
          </a:xfrm>
        </p:spPr>
      </p:pic>
      <p:sp>
        <p:nvSpPr>
          <p:cNvPr id="7" name="Naslov 6">
            <a:extLst>
              <a:ext uri="{FF2B5EF4-FFF2-40B4-BE49-F238E27FC236}">
                <a16:creationId xmlns:a16="http://schemas.microsoft.com/office/drawing/2014/main" id="{0C0836BA-E061-461F-AF6E-90D006A9F30C}"/>
              </a:ext>
            </a:extLst>
          </p:cNvPr>
          <p:cNvSpPr>
            <a:spLocks noGrp="1"/>
          </p:cNvSpPr>
          <p:nvPr>
            <p:ph type="title"/>
          </p:nvPr>
        </p:nvSpPr>
        <p:spPr>
          <a:xfrm>
            <a:off x="4128360" y="181874"/>
            <a:ext cx="8502760" cy="1325563"/>
          </a:xfrm>
        </p:spPr>
        <p:txBody>
          <a:bodyPr>
            <a:normAutofit/>
          </a:bodyPr>
          <a:lstStyle/>
          <a:p>
            <a:r>
              <a:rPr lang="sl-SI" sz="3600" b="1" dirty="0">
                <a:solidFill>
                  <a:schemeClr val="accent2"/>
                </a:solidFill>
              </a:rPr>
              <a:t>Nekoliko več prijav, pa vseeno lahko brez omejitve vpisa (možnost C)</a:t>
            </a:r>
          </a:p>
        </p:txBody>
      </p:sp>
      <p:sp>
        <p:nvSpPr>
          <p:cNvPr id="2" name="Pravokotnik: zaokroženi vogali 1">
            <a:extLst>
              <a:ext uri="{FF2B5EF4-FFF2-40B4-BE49-F238E27FC236}">
                <a16:creationId xmlns:a16="http://schemas.microsoft.com/office/drawing/2014/main" id="{C6E0A0B7-591F-4FCB-AA5B-1EE9A7F05E8E}"/>
              </a:ext>
            </a:extLst>
          </p:cNvPr>
          <p:cNvSpPr/>
          <p:nvPr/>
        </p:nvSpPr>
        <p:spPr>
          <a:xfrm>
            <a:off x="309966" y="1871189"/>
            <a:ext cx="4045058" cy="1321231"/>
          </a:xfrm>
          <a:prstGeom prst="roundRect">
            <a:avLst/>
          </a:prstGeom>
          <a:solidFill>
            <a:schemeClr val="accent2">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r>
              <a:rPr lang="pl-PL" sz="2000" dirty="0"/>
              <a:t>Na dan 6. 5. 2026 je na programu </a:t>
            </a:r>
            <a:endParaRPr lang="pl-PL" sz="2000" b="1" dirty="0"/>
          </a:p>
          <a:p>
            <a:r>
              <a:rPr lang="pl-PL" sz="2000" b="1" dirty="0"/>
              <a:t>110 prijavljenih na 100 prostih mest.</a:t>
            </a:r>
          </a:p>
        </p:txBody>
      </p:sp>
      <p:sp>
        <p:nvSpPr>
          <p:cNvPr id="6" name="Pravokotnik: zaokroženi vogali 5">
            <a:extLst>
              <a:ext uri="{FF2B5EF4-FFF2-40B4-BE49-F238E27FC236}">
                <a16:creationId xmlns:a16="http://schemas.microsoft.com/office/drawing/2014/main" id="{FFB7096C-EB64-477D-8BEF-36614AE880E0}"/>
              </a:ext>
            </a:extLst>
          </p:cNvPr>
          <p:cNvSpPr/>
          <p:nvPr/>
        </p:nvSpPr>
        <p:spPr>
          <a:xfrm>
            <a:off x="309966" y="3429000"/>
            <a:ext cx="5558727" cy="1689314"/>
          </a:xfrm>
          <a:prstGeom prst="roundRect">
            <a:avLst/>
          </a:prstGeom>
          <a:solidFill>
            <a:schemeClr val="accent2">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r>
              <a:rPr lang="pl-PL" sz="2000" dirty="0"/>
              <a:t>Med 1. 6. 2026 in 5. 6. 2026</a:t>
            </a:r>
          </a:p>
          <a:p>
            <a:r>
              <a:rPr lang="pl-PL" sz="2000" dirty="0"/>
              <a:t>je učenec obveščen, da šola na izbranem programu nima omejitve (ob pogoju uspešno zaključenega 9. razreda se bo lahko vpisal na program).</a:t>
            </a:r>
          </a:p>
        </p:txBody>
      </p:sp>
      <p:sp>
        <p:nvSpPr>
          <p:cNvPr id="8" name="Pravokotnik: zaokroženi vogali 7">
            <a:extLst>
              <a:ext uri="{FF2B5EF4-FFF2-40B4-BE49-F238E27FC236}">
                <a16:creationId xmlns:a16="http://schemas.microsoft.com/office/drawing/2014/main" id="{95959E81-30EB-4ADD-8FD3-F63EEB834DAF}"/>
              </a:ext>
            </a:extLst>
          </p:cNvPr>
          <p:cNvSpPr/>
          <p:nvPr/>
        </p:nvSpPr>
        <p:spPr>
          <a:xfrm>
            <a:off x="309966" y="5354894"/>
            <a:ext cx="9732936" cy="1200889"/>
          </a:xfrm>
          <a:prstGeom prst="roundRect">
            <a:avLst/>
          </a:prstGeom>
          <a:solidFill>
            <a:schemeClr val="accent2">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r>
              <a:rPr lang="pl-PL" sz="2000" dirty="0"/>
              <a:t>Na dan 16. 6. 2026 šola na svoji spletni strani objavi, da nima omejitve na programu. Vpis poteka med 16. 6. 2026 in 19. 6. 2026.</a:t>
            </a:r>
          </a:p>
        </p:txBody>
      </p:sp>
      <p:sp>
        <p:nvSpPr>
          <p:cNvPr id="3" name="Pravokotnik: zaokroženi vogali 2">
            <a:extLst>
              <a:ext uri="{FF2B5EF4-FFF2-40B4-BE49-F238E27FC236}">
                <a16:creationId xmlns:a16="http://schemas.microsoft.com/office/drawing/2014/main" id="{72AE44E0-DC7A-45D5-81AA-F67FDC64122E}"/>
              </a:ext>
            </a:extLst>
          </p:cNvPr>
          <p:cNvSpPr/>
          <p:nvPr/>
        </p:nvSpPr>
        <p:spPr>
          <a:xfrm>
            <a:off x="6095999" y="1689312"/>
            <a:ext cx="5801531" cy="348370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sl-SI" sz="2000" dirty="0"/>
              <a:t>Šola je ocenila, da bodo vsi njihovi obstoječi dijaki 1. letnika napredovali v višji letnik (za potencialne ponavljalce je namreč treba rezervirati mesto za ponovno obiskovanje 1. letnika). Na program je zato sprejetih vseh 110 prijavljenih učencev.</a:t>
            </a:r>
          </a:p>
          <a:p>
            <a:endParaRPr lang="sl-SI" sz="2000" dirty="0"/>
          </a:p>
          <a:p>
            <a:r>
              <a:rPr lang="sl-SI" sz="2000" dirty="0"/>
              <a:t>Ker na programu ni ostalo prostih mest, se izbirni postopek zaključi v 1. krogu (učenci, ki kandidirajo v 2. krogu ne morejo izbrati tega programa, saj so vsa mesta zasedena že v 1. krogu izbirnega postopka).</a:t>
            </a:r>
          </a:p>
        </p:txBody>
      </p:sp>
      <p:sp>
        <p:nvSpPr>
          <p:cNvPr id="4" name="Puščica: dol 3">
            <a:extLst>
              <a:ext uri="{FF2B5EF4-FFF2-40B4-BE49-F238E27FC236}">
                <a16:creationId xmlns:a16="http://schemas.microsoft.com/office/drawing/2014/main" id="{94135C99-B179-4933-9AF4-A402C3E174B7}"/>
              </a:ext>
            </a:extLst>
          </p:cNvPr>
          <p:cNvSpPr/>
          <p:nvPr/>
        </p:nvSpPr>
        <p:spPr>
          <a:xfrm>
            <a:off x="3647267" y="2958008"/>
            <a:ext cx="294467" cy="705405"/>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9" name="Puščica: dol 8">
            <a:extLst>
              <a:ext uri="{FF2B5EF4-FFF2-40B4-BE49-F238E27FC236}">
                <a16:creationId xmlns:a16="http://schemas.microsoft.com/office/drawing/2014/main" id="{A612A83C-2A21-415C-8FD5-3EED3AC88A8A}"/>
              </a:ext>
            </a:extLst>
          </p:cNvPr>
          <p:cNvSpPr/>
          <p:nvPr/>
        </p:nvSpPr>
        <p:spPr>
          <a:xfrm>
            <a:off x="3647267" y="4957175"/>
            <a:ext cx="294467" cy="705405"/>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0" name="Puščica: dol 9">
            <a:extLst>
              <a:ext uri="{FF2B5EF4-FFF2-40B4-BE49-F238E27FC236}">
                <a16:creationId xmlns:a16="http://schemas.microsoft.com/office/drawing/2014/main" id="{A60BB517-3942-4637-ADB5-194F02EACE33}"/>
              </a:ext>
            </a:extLst>
          </p:cNvPr>
          <p:cNvSpPr/>
          <p:nvPr/>
        </p:nvSpPr>
        <p:spPr>
          <a:xfrm rot="12994093">
            <a:off x="10275638" y="5185065"/>
            <a:ext cx="580330" cy="1078208"/>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1102548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Slika 18">
            <a:extLst>
              <a:ext uri="{FF2B5EF4-FFF2-40B4-BE49-F238E27FC236}">
                <a16:creationId xmlns:a16="http://schemas.microsoft.com/office/drawing/2014/main" id="{4D03CFD6-CF03-4D71-B87A-F7740614BE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0289" y="4111030"/>
            <a:ext cx="3311711" cy="2466168"/>
          </a:xfrm>
          <a:prstGeom prst="rect">
            <a:avLst/>
          </a:prstGeom>
        </p:spPr>
      </p:pic>
      <p:pic>
        <p:nvPicPr>
          <p:cNvPr id="17" name="Slika 16">
            <a:extLst>
              <a:ext uri="{FF2B5EF4-FFF2-40B4-BE49-F238E27FC236}">
                <a16:creationId xmlns:a16="http://schemas.microsoft.com/office/drawing/2014/main" id="{477A4F73-352D-4AEF-AA64-9315A33A07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7018" y="1634432"/>
            <a:ext cx="3159084" cy="2352509"/>
          </a:xfrm>
          <a:prstGeom prst="rect">
            <a:avLst/>
          </a:prstGeom>
        </p:spPr>
      </p:pic>
      <p:pic>
        <p:nvPicPr>
          <p:cNvPr id="5" name="Označba mesta vsebine 4">
            <a:extLst>
              <a:ext uri="{FF2B5EF4-FFF2-40B4-BE49-F238E27FC236}">
                <a16:creationId xmlns:a16="http://schemas.microsoft.com/office/drawing/2014/main" id="{82D255AB-BE96-426F-8FD9-AC80BB6F3CFC}"/>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7159" y="-1"/>
            <a:ext cx="12057681" cy="1689315"/>
          </a:xfrm>
        </p:spPr>
      </p:pic>
      <p:sp>
        <p:nvSpPr>
          <p:cNvPr id="7" name="Naslov 6">
            <a:extLst>
              <a:ext uri="{FF2B5EF4-FFF2-40B4-BE49-F238E27FC236}">
                <a16:creationId xmlns:a16="http://schemas.microsoft.com/office/drawing/2014/main" id="{0C0836BA-E061-461F-AF6E-90D006A9F30C}"/>
              </a:ext>
            </a:extLst>
          </p:cNvPr>
          <p:cNvSpPr>
            <a:spLocks noGrp="1"/>
          </p:cNvSpPr>
          <p:nvPr>
            <p:ph type="title"/>
          </p:nvPr>
        </p:nvSpPr>
        <p:spPr>
          <a:xfrm>
            <a:off x="3937862" y="181874"/>
            <a:ext cx="10515600" cy="1325563"/>
          </a:xfrm>
        </p:spPr>
        <p:txBody>
          <a:bodyPr>
            <a:normAutofit/>
          </a:bodyPr>
          <a:lstStyle/>
          <a:p>
            <a:r>
              <a:rPr lang="sl-SI" sz="3600" b="1" dirty="0">
                <a:solidFill>
                  <a:schemeClr val="accent2"/>
                </a:solidFill>
              </a:rPr>
              <a:t>Seštevek točk v primeru omejitve vpisa</a:t>
            </a:r>
          </a:p>
        </p:txBody>
      </p:sp>
      <p:sp>
        <p:nvSpPr>
          <p:cNvPr id="2" name="Pravokotnik: zaokroženi vogali 1">
            <a:extLst>
              <a:ext uri="{FF2B5EF4-FFF2-40B4-BE49-F238E27FC236}">
                <a16:creationId xmlns:a16="http://schemas.microsoft.com/office/drawing/2014/main" id="{54C993FB-4A59-4430-8F7F-ECBDA5D3749B}"/>
              </a:ext>
            </a:extLst>
          </p:cNvPr>
          <p:cNvSpPr/>
          <p:nvPr/>
        </p:nvSpPr>
        <p:spPr>
          <a:xfrm>
            <a:off x="2296333" y="2096375"/>
            <a:ext cx="3487118" cy="115074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sl-SI" dirty="0"/>
              <a:t>SEŠTEVEK ZAKLJUČNIH OCEN VSEH OBVEZNIH PREDMETOV IZ 7., 8. IN 9. RAZREDA OSNOVNE ŠOLE.</a:t>
            </a:r>
          </a:p>
        </p:txBody>
      </p:sp>
      <p:sp>
        <p:nvSpPr>
          <p:cNvPr id="3" name="Pravokotnik: zaokroženi vogali 2">
            <a:extLst>
              <a:ext uri="{FF2B5EF4-FFF2-40B4-BE49-F238E27FC236}">
                <a16:creationId xmlns:a16="http://schemas.microsoft.com/office/drawing/2014/main" id="{5F947AC3-B6EE-4A34-AFB9-1C22BFB179DF}"/>
              </a:ext>
            </a:extLst>
          </p:cNvPr>
          <p:cNvSpPr/>
          <p:nvPr/>
        </p:nvSpPr>
        <p:spPr>
          <a:xfrm>
            <a:off x="281554" y="3429001"/>
            <a:ext cx="2014779" cy="123599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l-SI" b="1" dirty="0"/>
              <a:t>SEŠTEVEK TOČK</a:t>
            </a:r>
          </a:p>
        </p:txBody>
      </p:sp>
      <p:sp>
        <p:nvSpPr>
          <p:cNvPr id="6" name="Pravokotnik: zaokroženi vogali 5">
            <a:extLst>
              <a:ext uri="{FF2B5EF4-FFF2-40B4-BE49-F238E27FC236}">
                <a16:creationId xmlns:a16="http://schemas.microsoft.com/office/drawing/2014/main" id="{40E53F1D-146F-4677-B075-A1839E730B69}"/>
              </a:ext>
            </a:extLst>
          </p:cNvPr>
          <p:cNvSpPr/>
          <p:nvPr/>
        </p:nvSpPr>
        <p:spPr>
          <a:xfrm>
            <a:off x="2296333" y="4664992"/>
            <a:ext cx="3487118" cy="141034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sl-SI" dirty="0"/>
              <a:t>DOSEŽKI NA NPZ IZ </a:t>
            </a:r>
            <a:r>
              <a:rPr lang="sl-SI" b="1" dirty="0"/>
              <a:t>UČNEGA JEZIKA </a:t>
            </a:r>
            <a:r>
              <a:rPr lang="sl-SI" dirty="0"/>
              <a:t>(SLOVENŠČINE OZIROMA ITALIJANŠČINE ALI MADŽARŠČINE NA NARODNO MEŠANIH OBMOČJIH) IN </a:t>
            </a:r>
            <a:r>
              <a:rPr lang="sl-SI" b="1" dirty="0"/>
              <a:t>MATEMATIKE.</a:t>
            </a:r>
          </a:p>
        </p:txBody>
      </p:sp>
      <p:sp>
        <p:nvSpPr>
          <p:cNvPr id="8" name="Pravokotnik: zaokroženi vogali 7">
            <a:extLst>
              <a:ext uri="{FF2B5EF4-FFF2-40B4-BE49-F238E27FC236}">
                <a16:creationId xmlns:a16="http://schemas.microsoft.com/office/drawing/2014/main" id="{68FF892E-EFB0-4069-8F84-CD8C829EC918}"/>
              </a:ext>
            </a:extLst>
          </p:cNvPr>
          <p:cNvSpPr/>
          <p:nvPr/>
        </p:nvSpPr>
        <p:spPr>
          <a:xfrm>
            <a:off x="6408551" y="4680491"/>
            <a:ext cx="2766446" cy="115074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sl-SI" dirty="0"/>
              <a:t>NPZ-SLJ + NPZ-MAT =</a:t>
            </a:r>
          </a:p>
          <a:p>
            <a:pPr algn="ctr"/>
            <a:r>
              <a:rPr lang="sl-SI" dirty="0"/>
              <a:t>= 20 % + 20 % =</a:t>
            </a:r>
          </a:p>
          <a:p>
            <a:pPr algn="ctr"/>
            <a:r>
              <a:rPr lang="sl-SI" dirty="0"/>
              <a:t>= 40 % CELOTNE VSOTE</a:t>
            </a:r>
          </a:p>
        </p:txBody>
      </p:sp>
      <p:sp>
        <p:nvSpPr>
          <p:cNvPr id="9" name="Pravokotnik: zaokroženi vogali 8">
            <a:extLst>
              <a:ext uri="{FF2B5EF4-FFF2-40B4-BE49-F238E27FC236}">
                <a16:creationId xmlns:a16="http://schemas.microsoft.com/office/drawing/2014/main" id="{762D1463-1737-4D5D-A9B6-13DE0D156321}"/>
              </a:ext>
            </a:extLst>
          </p:cNvPr>
          <p:cNvSpPr/>
          <p:nvPr/>
        </p:nvSpPr>
        <p:spPr>
          <a:xfrm>
            <a:off x="6408551" y="2096374"/>
            <a:ext cx="2766446" cy="115074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sl-SI"/>
              <a:t>60 %  CELOSTNE VSOTE</a:t>
            </a:r>
            <a:endParaRPr lang="sl-SI" dirty="0"/>
          </a:p>
        </p:txBody>
      </p:sp>
      <p:sp>
        <p:nvSpPr>
          <p:cNvPr id="12" name="object 33">
            <a:extLst>
              <a:ext uri="{FF2B5EF4-FFF2-40B4-BE49-F238E27FC236}">
                <a16:creationId xmlns:a16="http://schemas.microsoft.com/office/drawing/2014/main" id="{20976C57-5C82-4079-BDF3-0AB35F88B3FB}"/>
              </a:ext>
            </a:extLst>
          </p:cNvPr>
          <p:cNvSpPr/>
          <p:nvPr/>
        </p:nvSpPr>
        <p:spPr>
          <a:xfrm>
            <a:off x="9769328" y="4664991"/>
            <a:ext cx="1434465" cy="1087120"/>
          </a:xfrm>
          <a:custGeom>
            <a:avLst/>
            <a:gdLst/>
            <a:ahLst/>
            <a:cxnLst/>
            <a:rect l="l" t="t" r="r" b="b"/>
            <a:pathLst>
              <a:path w="1434465" h="1087120">
                <a:moveTo>
                  <a:pt x="1090591" y="1086607"/>
                </a:moveTo>
                <a:lnTo>
                  <a:pt x="1046388" y="1084655"/>
                </a:lnTo>
                <a:lnTo>
                  <a:pt x="1002289" y="1076725"/>
                </a:lnTo>
                <a:lnTo>
                  <a:pt x="958868" y="1062491"/>
                </a:lnTo>
                <a:lnTo>
                  <a:pt x="954792" y="1059770"/>
                </a:lnTo>
                <a:lnTo>
                  <a:pt x="952302" y="1059089"/>
                </a:lnTo>
                <a:lnTo>
                  <a:pt x="914867" y="1046984"/>
                </a:lnTo>
                <a:lnTo>
                  <a:pt x="851902" y="1007588"/>
                </a:lnTo>
                <a:lnTo>
                  <a:pt x="803524" y="950203"/>
                </a:lnTo>
                <a:lnTo>
                  <a:pt x="784323" y="915611"/>
                </a:lnTo>
                <a:lnTo>
                  <a:pt x="768190" y="877538"/>
                </a:lnTo>
                <a:lnTo>
                  <a:pt x="754932" y="836323"/>
                </a:lnTo>
                <a:lnTo>
                  <a:pt x="744356" y="792304"/>
                </a:lnTo>
                <a:lnTo>
                  <a:pt x="736268" y="745820"/>
                </a:lnTo>
                <a:lnTo>
                  <a:pt x="730477" y="697210"/>
                </a:lnTo>
                <a:lnTo>
                  <a:pt x="726788" y="646812"/>
                </a:lnTo>
                <a:lnTo>
                  <a:pt x="725009" y="594965"/>
                </a:lnTo>
                <a:lnTo>
                  <a:pt x="724947" y="542009"/>
                </a:lnTo>
                <a:lnTo>
                  <a:pt x="726377" y="489452"/>
                </a:lnTo>
                <a:lnTo>
                  <a:pt x="729201" y="434120"/>
                </a:lnTo>
                <a:lnTo>
                  <a:pt x="733132" y="379866"/>
                </a:lnTo>
                <a:lnTo>
                  <a:pt x="741258" y="308403"/>
                </a:lnTo>
                <a:lnTo>
                  <a:pt x="753048" y="246446"/>
                </a:lnTo>
                <a:lnTo>
                  <a:pt x="768297" y="193363"/>
                </a:lnTo>
                <a:lnTo>
                  <a:pt x="786801" y="148519"/>
                </a:lnTo>
                <a:lnTo>
                  <a:pt x="808355" y="111282"/>
                </a:lnTo>
                <a:lnTo>
                  <a:pt x="832755" y="81019"/>
                </a:lnTo>
                <a:lnTo>
                  <a:pt x="889275" y="38881"/>
                </a:lnTo>
                <a:lnTo>
                  <a:pt x="954725" y="17040"/>
                </a:lnTo>
                <a:lnTo>
                  <a:pt x="1027472" y="10432"/>
                </a:lnTo>
                <a:lnTo>
                  <a:pt x="1071334" y="11095"/>
                </a:lnTo>
                <a:lnTo>
                  <a:pt x="1112463" y="13994"/>
                </a:lnTo>
                <a:lnTo>
                  <a:pt x="1150899" y="19251"/>
                </a:lnTo>
                <a:lnTo>
                  <a:pt x="1219864" y="37323"/>
                </a:lnTo>
                <a:lnTo>
                  <a:pt x="1278564" y="66285"/>
                </a:lnTo>
                <a:lnTo>
                  <a:pt x="1327336" y="107107"/>
                </a:lnTo>
                <a:lnTo>
                  <a:pt x="1366514" y="160764"/>
                </a:lnTo>
                <a:lnTo>
                  <a:pt x="1396436" y="228227"/>
                </a:lnTo>
                <a:lnTo>
                  <a:pt x="1408030" y="267440"/>
                </a:lnTo>
                <a:lnTo>
                  <a:pt x="1415999" y="303893"/>
                </a:lnTo>
                <a:lnTo>
                  <a:pt x="1072302" y="303893"/>
                </a:lnTo>
                <a:lnTo>
                  <a:pt x="1043124" y="308943"/>
                </a:lnTo>
                <a:lnTo>
                  <a:pt x="996262" y="345036"/>
                </a:lnTo>
                <a:lnTo>
                  <a:pt x="964221" y="408229"/>
                </a:lnTo>
                <a:lnTo>
                  <a:pt x="953568" y="447154"/>
                </a:lnTo>
                <a:lnTo>
                  <a:pt x="946393" y="489452"/>
                </a:lnTo>
                <a:lnTo>
                  <a:pt x="942618" y="533991"/>
                </a:lnTo>
                <a:lnTo>
                  <a:pt x="942170" y="579636"/>
                </a:lnTo>
                <a:lnTo>
                  <a:pt x="944971" y="625253"/>
                </a:lnTo>
                <a:lnTo>
                  <a:pt x="950945" y="669710"/>
                </a:lnTo>
                <a:lnTo>
                  <a:pt x="960017" y="711872"/>
                </a:lnTo>
                <a:lnTo>
                  <a:pt x="972110" y="750605"/>
                </a:lnTo>
                <a:lnTo>
                  <a:pt x="1005059" y="813252"/>
                </a:lnTo>
                <a:lnTo>
                  <a:pt x="1049182" y="848582"/>
                </a:lnTo>
                <a:lnTo>
                  <a:pt x="1075245" y="853168"/>
                </a:lnTo>
                <a:lnTo>
                  <a:pt x="1410188" y="853168"/>
                </a:lnTo>
                <a:lnTo>
                  <a:pt x="1398045" y="888899"/>
                </a:lnTo>
                <a:lnTo>
                  <a:pt x="1378825" y="926092"/>
                </a:lnTo>
                <a:lnTo>
                  <a:pt x="1354527" y="960239"/>
                </a:lnTo>
                <a:lnTo>
                  <a:pt x="1325725" y="991014"/>
                </a:lnTo>
                <a:lnTo>
                  <a:pt x="1292996" y="1018091"/>
                </a:lnTo>
                <a:lnTo>
                  <a:pt x="1256915" y="1041145"/>
                </a:lnTo>
                <a:lnTo>
                  <a:pt x="1218059" y="1059849"/>
                </a:lnTo>
                <a:lnTo>
                  <a:pt x="1177002" y="1073878"/>
                </a:lnTo>
                <a:lnTo>
                  <a:pt x="1134321" y="1082906"/>
                </a:lnTo>
                <a:lnTo>
                  <a:pt x="1090591" y="1086607"/>
                </a:lnTo>
                <a:close/>
              </a:path>
              <a:path w="1434465" h="1087120">
                <a:moveTo>
                  <a:pt x="1410188" y="853168"/>
                </a:moveTo>
                <a:lnTo>
                  <a:pt x="1075245" y="853168"/>
                </a:lnTo>
                <a:lnTo>
                  <a:pt x="1099973" y="847993"/>
                </a:lnTo>
                <a:lnTo>
                  <a:pt x="1122380" y="833823"/>
                </a:lnTo>
                <a:lnTo>
                  <a:pt x="1159780" y="783013"/>
                </a:lnTo>
                <a:lnTo>
                  <a:pt x="1186533" y="709755"/>
                </a:lnTo>
                <a:lnTo>
                  <a:pt x="1195630" y="667527"/>
                </a:lnTo>
                <a:lnTo>
                  <a:pt x="1201723" y="623069"/>
                </a:lnTo>
                <a:lnTo>
                  <a:pt x="1204698" y="577510"/>
                </a:lnTo>
                <a:lnTo>
                  <a:pt x="1204440" y="531975"/>
                </a:lnTo>
                <a:lnTo>
                  <a:pt x="1200835" y="487593"/>
                </a:lnTo>
                <a:lnTo>
                  <a:pt x="1193769" y="445491"/>
                </a:lnTo>
                <a:lnTo>
                  <a:pt x="1183128" y="406796"/>
                </a:lnTo>
                <a:lnTo>
                  <a:pt x="1150665" y="344139"/>
                </a:lnTo>
                <a:lnTo>
                  <a:pt x="1102531" y="308639"/>
                </a:lnTo>
                <a:lnTo>
                  <a:pt x="1072302" y="303893"/>
                </a:lnTo>
                <a:lnTo>
                  <a:pt x="1415999" y="303893"/>
                </a:lnTo>
                <a:lnTo>
                  <a:pt x="1424696" y="357436"/>
                </a:lnTo>
                <a:lnTo>
                  <a:pt x="1429851" y="408462"/>
                </a:lnTo>
                <a:lnTo>
                  <a:pt x="1432944" y="463670"/>
                </a:lnTo>
                <a:lnTo>
                  <a:pt x="1434017" y="523180"/>
                </a:lnTo>
                <a:lnTo>
                  <a:pt x="1433111" y="587114"/>
                </a:lnTo>
                <a:lnTo>
                  <a:pt x="1430269" y="655594"/>
                </a:lnTo>
                <a:lnTo>
                  <a:pt x="1425533" y="728741"/>
                </a:lnTo>
                <a:lnTo>
                  <a:pt x="1418944" y="806677"/>
                </a:lnTo>
                <a:lnTo>
                  <a:pt x="1411609" y="848985"/>
                </a:lnTo>
                <a:lnTo>
                  <a:pt x="1410188" y="853168"/>
                </a:lnTo>
                <a:close/>
              </a:path>
              <a:path w="1434465" h="1087120">
                <a:moveTo>
                  <a:pt x="441283" y="1079727"/>
                </a:moveTo>
                <a:lnTo>
                  <a:pt x="431423" y="1078465"/>
                </a:lnTo>
                <a:lnTo>
                  <a:pt x="423198" y="1073547"/>
                </a:lnTo>
                <a:lnTo>
                  <a:pt x="417562" y="1065822"/>
                </a:lnTo>
                <a:lnTo>
                  <a:pt x="415471" y="1056141"/>
                </a:lnTo>
                <a:lnTo>
                  <a:pt x="415471" y="744311"/>
                </a:lnTo>
                <a:lnTo>
                  <a:pt x="413603" y="735041"/>
                </a:lnTo>
                <a:lnTo>
                  <a:pt x="408509" y="727472"/>
                </a:lnTo>
                <a:lnTo>
                  <a:pt x="400953" y="722369"/>
                </a:lnTo>
                <a:lnTo>
                  <a:pt x="391698" y="720498"/>
                </a:lnTo>
                <a:lnTo>
                  <a:pt x="23773" y="720498"/>
                </a:lnTo>
                <a:lnTo>
                  <a:pt x="14497" y="718613"/>
                </a:lnTo>
                <a:lnTo>
                  <a:pt x="6962" y="713524"/>
                </a:lnTo>
                <a:lnTo>
                  <a:pt x="1867" y="705955"/>
                </a:lnTo>
                <a:lnTo>
                  <a:pt x="0" y="696686"/>
                </a:lnTo>
                <a:lnTo>
                  <a:pt x="0" y="562882"/>
                </a:lnTo>
                <a:lnTo>
                  <a:pt x="254490" y="13607"/>
                </a:lnTo>
                <a:lnTo>
                  <a:pt x="276000" y="0"/>
                </a:lnTo>
                <a:lnTo>
                  <a:pt x="398717" y="0"/>
                </a:lnTo>
                <a:lnTo>
                  <a:pt x="410236" y="2937"/>
                </a:lnTo>
                <a:lnTo>
                  <a:pt x="418528" y="10573"/>
                </a:lnTo>
                <a:lnTo>
                  <a:pt x="422405" y="21144"/>
                </a:lnTo>
                <a:lnTo>
                  <a:pt x="420679" y="32883"/>
                </a:lnTo>
                <a:lnTo>
                  <a:pt x="232075" y="504371"/>
                </a:lnTo>
                <a:lnTo>
                  <a:pt x="230349" y="516111"/>
                </a:lnTo>
                <a:lnTo>
                  <a:pt x="234226" y="526681"/>
                </a:lnTo>
                <a:lnTo>
                  <a:pt x="242518" y="534318"/>
                </a:lnTo>
                <a:lnTo>
                  <a:pt x="254037" y="537255"/>
                </a:lnTo>
                <a:lnTo>
                  <a:pt x="597293" y="537255"/>
                </a:lnTo>
                <a:lnTo>
                  <a:pt x="598415" y="537482"/>
                </a:lnTo>
                <a:lnTo>
                  <a:pt x="626943" y="537482"/>
                </a:lnTo>
                <a:lnTo>
                  <a:pt x="636198" y="539353"/>
                </a:lnTo>
                <a:lnTo>
                  <a:pt x="643755" y="544456"/>
                </a:lnTo>
                <a:lnTo>
                  <a:pt x="648849" y="552025"/>
                </a:lnTo>
                <a:lnTo>
                  <a:pt x="650717" y="561294"/>
                </a:lnTo>
                <a:lnTo>
                  <a:pt x="650717" y="694418"/>
                </a:lnTo>
                <a:lnTo>
                  <a:pt x="648849" y="703688"/>
                </a:lnTo>
                <a:lnTo>
                  <a:pt x="643755" y="711257"/>
                </a:lnTo>
                <a:lnTo>
                  <a:pt x="636198" y="716359"/>
                </a:lnTo>
                <a:lnTo>
                  <a:pt x="626943" y="718230"/>
                </a:lnTo>
                <a:lnTo>
                  <a:pt x="607924" y="718230"/>
                </a:lnTo>
                <a:lnTo>
                  <a:pt x="598611" y="718627"/>
                </a:lnTo>
                <a:lnTo>
                  <a:pt x="591113" y="720441"/>
                </a:lnTo>
                <a:lnTo>
                  <a:pt x="586019" y="724736"/>
                </a:lnTo>
                <a:lnTo>
                  <a:pt x="584151" y="732518"/>
                </a:lnTo>
                <a:lnTo>
                  <a:pt x="584151" y="1055461"/>
                </a:lnTo>
                <a:lnTo>
                  <a:pt x="582474" y="1064185"/>
                </a:lnTo>
                <a:lnTo>
                  <a:pt x="577868" y="1071506"/>
                </a:lnTo>
                <a:lnTo>
                  <a:pt x="570969" y="1076701"/>
                </a:lnTo>
                <a:lnTo>
                  <a:pt x="562415" y="1079046"/>
                </a:lnTo>
                <a:lnTo>
                  <a:pt x="441283" y="1079727"/>
                </a:lnTo>
                <a:close/>
              </a:path>
              <a:path w="1434465" h="1087120">
                <a:moveTo>
                  <a:pt x="597293" y="537255"/>
                </a:moveTo>
                <a:lnTo>
                  <a:pt x="379924" y="537255"/>
                </a:lnTo>
                <a:lnTo>
                  <a:pt x="389179" y="535384"/>
                </a:lnTo>
                <a:lnTo>
                  <a:pt x="396736" y="530281"/>
                </a:lnTo>
                <a:lnTo>
                  <a:pt x="401830" y="522712"/>
                </a:lnTo>
                <a:lnTo>
                  <a:pt x="403652" y="513669"/>
                </a:lnTo>
                <a:lnTo>
                  <a:pt x="403698" y="283028"/>
                </a:lnTo>
                <a:lnTo>
                  <a:pt x="405566" y="273758"/>
                </a:lnTo>
                <a:lnTo>
                  <a:pt x="410660" y="266189"/>
                </a:lnTo>
                <a:lnTo>
                  <a:pt x="418217" y="261087"/>
                </a:lnTo>
                <a:lnTo>
                  <a:pt x="427471" y="259216"/>
                </a:lnTo>
                <a:lnTo>
                  <a:pt x="550868" y="259216"/>
                </a:lnTo>
                <a:lnTo>
                  <a:pt x="560122" y="261087"/>
                </a:lnTo>
                <a:lnTo>
                  <a:pt x="567679" y="266189"/>
                </a:lnTo>
                <a:lnTo>
                  <a:pt x="572773" y="273758"/>
                </a:lnTo>
                <a:lnTo>
                  <a:pt x="574641" y="283028"/>
                </a:lnTo>
                <a:lnTo>
                  <a:pt x="574641" y="513669"/>
                </a:lnTo>
                <a:lnTo>
                  <a:pt x="576509" y="522939"/>
                </a:lnTo>
                <a:lnTo>
                  <a:pt x="581604" y="530508"/>
                </a:lnTo>
                <a:lnTo>
                  <a:pt x="589160" y="535611"/>
                </a:lnTo>
                <a:lnTo>
                  <a:pt x="597293" y="537255"/>
                </a:lnTo>
                <a:close/>
              </a:path>
            </a:pathLst>
          </a:custGeom>
          <a:noFill/>
        </p:spPr>
        <p:txBody>
          <a:bodyPr wrap="square" lIns="0" tIns="0" rIns="0" bIns="0" rtlCol="0"/>
          <a:lstStyle/>
          <a:p>
            <a:endParaRPr dirty="0"/>
          </a:p>
        </p:txBody>
      </p:sp>
      <p:sp>
        <p:nvSpPr>
          <p:cNvPr id="20" name="Puščica: desno 19">
            <a:extLst>
              <a:ext uri="{FF2B5EF4-FFF2-40B4-BE49-F238E27FC236}">
                <a16:creationId xmlns:a16="http://schemas.microsoft.com/office/drawing/2014/main" id="{DF700A34-B060-428B-8923-B9C857223815}"/>
              </a:ext>
            </a:extLst>
          </p:cNvPr>
          <p:cNvSpPr/>
          <p:nvPr/>
        </p:nvSpPr>
        <p:spPr>
          <a:xfrm rot="19662769">
            <a:off x="1460426" y="2831142"/>
            <a:ext cx="818826" cy="410933"/>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1" name="Puščica: desno 20">
            <a:extLst>
              <a:ext uri="{FF2B5EF4-FFF2-40B4-BE49-F238E27FC236}">
                <a16:creationId xmlns:a16="http://schemas.microsoft.com/office/drawing/2014/main" id="{10201A36-F4E3-40C5-A8EA-FD9D6DA18D82}"/>
              </a:ext>
            </a:extLst>
          </p:cNvPr>
          <p:cNvSpPr/>
          <p:nvPr/>
        </p:nvSpPr>
        <p:spPr>
          <a:xfrm rot="2412202">
            <a:off x="1474983" y="4896228"/>
            <a:ext cx="818826" cy="410933"/>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2" name="Puščica: desno 21">
            <a:extLst>
              <a:ext uri="{FF2B5EF4-FFF2-40B4-BE49-F238E27FC236}">
                <a16:creationId xmlns:a16="http://schemas.microsoft.com/office/drawing/2014/main" id="{AF748477-B319-4FCC-88E1-1DF108B72A31}"/>
              </a:ext>
            </a:extLst>
          </p:cNvPr>
          <p:cNvSpPr/>
          <p:nvPr/>
        </p:nvSpPr>
        <p:spPr>
          <a:xfrm>
            <a:off x="5686586" y="2508726"/>
            <a:ext cx="818826" cy="410933"/>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3" name="Puščica: desno 22">
            <a:extLst>
              <a:ext uri="{FF2B5EF4-FFF2-40B4-BE49-F238E27FC236}">
                <a16:creationId xmlns:a16="http://schemas.microsoft.com/office/drawing/2014/main" id="{189AB0EF-232D-4488-9507-866D459844DA}"/>
              </a:ext>
            </a:extLst>
          </p:cNvPr>
          <p:cNvSpPr/>
          <p:nvPr/>
        </p:nvSpPr>
        <p:spPr>
          <a:xfrm>
            <a:off x="5701973" y="5164697"/>
            <a:ext cx="818826" cy="410933"/>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4023390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značba mesta vsebine 4">
            <a:extLst>
              <a:ext uri="{FF2B5EF4-FFF2-40B4-BE49-F238E27FC236}">
                <a16:creationId xmlns:a16="http://schemas.microsoft.com/office/drawing/2014/main" id="{82D255AB-BE96-426F-8FD9-AC80BB6F3C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159" y="-1"/>
            <a:ext cx="12057681" cy="1689315"/>
          </a:xfrm>
        </p:spPr>
      </p:pic>
      <p:sp>
        <p:nvSpPr>
          <p:cNvPr id="7" name="Naslov 6">
            <a:extLst>
              <a:ext uri="{FF2B5EF4-FFF2-40B4-BE49-F238E27FC236}">
                <a16:creationId xmlns:a16="http://schemas.microsoft.com/office/drawing/2014/main" id="{0C0836BA-E061-461F-AF6E-90D006A9F30C}"/>
              </a:ext>
            </a:extLst>
          </p:cNvPr>
          <p:cNvSpPr>
            <a:spLocks noGrp="1"/>
          </p:cNvSpPr>
          <p:nvPr>
            <p:ph type="title"/>
          </p:nvPr>
        </p:nvSpPr>
        <p:spPr>
          <a:xfrm>
            <a:off x="4216829" y="181874"/>
            <a:ext cx="10515600" cy="1325563"/>
          </a:xfrm>
        </p:spPr>
        <p:txBody>
          <a:bodyPr>
            <a:normAutofit/>
          </a:bodyPr>
          <a:lstStyle/>
          <a:p>
            <a:r>
              <a:rPr lang="sl-SI" sz="4000" b="1" dirty="0">
                <a:solidFill>
                  <a:schemeClr val="accent2"/>
                </a:solidFill>
              </a:rPr>
              <a:t>Formula za izračun točk</a:t>
            </a:r>
          </a:p>
        </p:txBody>
      </p:sp>
      <p:pic>
        <p:nvPicPr>
          <p:cNvPr id="4" name="object 3">
            <a:extLst>
              <a:ext uri="{FF2B5EF4-FFF2-40B4-BE49-F238E27FC236}">
                <a16:creationId xmlns:a16="http://schemas.microsoft.com/office/drawing/2014/main" id="{F50663AD-5F90-48EA-9EFA-F94973EE0CAF}"/>
              </a:ext>
            </a:extLst>
          </p:cNvPr>
          <p:cNvPicPr/>
          <p:nvPr/>
        </p:nvPicPr>
        <p:blipFill>
          <a:blip r:embed="rId3" cstate="print"/>
          <a:stretch>
            <a:fillRect/>
          </a:stretch>
        </p:blipFill>
        <p:spPr>
          <a:xfrm>
            <a:off x="1035804" y="1822391"/>
            <a:ext cx="10120393" cy="1521596"/>
          </a:xfrm>
          <a:prstGeom prst="rect">
            <a:avLst/>
          </a:prstGeom>
        </p:spPr>
      </p:pic>
      <p:sp>
        <p:nvSpPr>
          <p:cNvPr id="2" name="Pravokotnik: zaokroženi vogali 1">
            <a:extLst>
              <a:ext uri="{FF2B5EF4-FFF2-40B4-BE49-F238E27FC236}">
                <a16:creationId xmlns:a16="http://schemas.microsoft.com/office/drawing/2014/main" id="{FAE7ED08-0323-4891-8A30-E1E50F6F92EE}"/>
              </a:ext>
            </a:extLst>
          </p:cNvPr>
          <p:cNvSpPr/>
          <p:nvPr/>
        </p:nvSpPr>
        <p:spPr>
          <a:xfrm>
            <a:off x="422327" y="3477064"/>
            <a:ext cx="11347344" cy="324712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285750" indent="-285750">
              <a:buFont typeface="Arial" panose="020B0604020202020204" pitchFamily="34" charset="0"/>
              <a:buChar char="•"/>
            </a:pPr>
            <a:r>
              <a:rPr lang="sl-SI" sz="2000" b="1" dirty="0"/>
              <a:t>Imamo podatek seštevka ocen v 7. in 8. razreda in rezultate NPZ -SLJ in NPZ-MAT:</a:t>
            </a:r>
          </a:p>
          <a:p>
            <a:r>
              <a:rPr lang="sl-SI" sz="2000" dirty="0"/>
              <a:t>109/175 * 60% + 80/100 * 20 % +82/100 * 20 %	= 109/175 * 60% +(80 + 82)/ 200* 40 % = 69,77</a:t>
            </a:r>
          </a:p>
          <a:p>
            <a:pPr algn="ctr"/>
            <a:endParaRPr lang="sl-SI" sz="2000" dirty="0"/>
          </a:p>
          <a:p>
            <a:pPr marL="285750" indent="-285750">
              <a:buFont typeface="Arial" panose="020B0604020202020204" pitchFamily="34" charset="0"/>
              <a:buChar char="•"/>
            </a:pPr>
            <a:r>
              <a:rPr lang="sl-SI" sz="2000" b="1" dirty="0"/>
              <a:t>Imamo podatek seštevka ocen v 7., 8. in 9. razreda in rezultate NPZ -SLJ in NPZ-MAT:</a:t>
            </a:r>
          </a:p>
          <a:p>
            <a:r>
              <a:rPr lang="sl-SI" sz="2000" dirty="0"/>
              <a:t>161/175 * 60% + 80/100 * 20 % +82/100 * 20 % =	161/175 * 60%	+ (80 + 82)/ 200* 40 % = 87,60</a:t>
            </a:r>
          </a:p>
          <a:p>
            <a:pPr algn="ctr"/>
            <a:r>
              <a:rPr lang="sl-SI" sz="2000" dirty="0"/>
              <a:t>OŠ</a:t>
            </a:r>
          </a:p>
          <a:p>
            <a:r>
              <a:rPr lang="sl-SI" sz="2000" b="1" dirty="0"/>
              <a:t>PRI IZRAČUNI SI LAHKO POMAGAŠ TUDI S SPLETNIM ORODJEM ZA IZRAČUN TOČK:</a:t>
            </a:r>
          </a:p>
          <a:p>
            <a:pPr marL="285750" indent="-285750">
              <a:buFont typeface="Arial" panose="020B0604020202020204" pitchFamily="34" charset="0"/>
              <a:buChar char="•"/>
            </a:pPr>
            <a:r>
              <a:rPr lang="sl-SI" sz="2000" dirty="0">
                <a:hlinkClick r:id="rId4"/>
              </a:rPr>
              <a:t>https://paka3.mss.edus.si/vp/ui/#/srednja-sola/izracun-tock</a:t>
            </a:r>
            <a:endParaRPr lang="sl-SI" sz="2000" dirty="0"/>
          </a:p>
          <a:p>
            <a:pPr marL="285750" indent="-285750">
              <a:buFont typeface="Arial" panose="020B0604020202020204" pitchFamily="34" charset="0"/>
              <a:buChar char="•"/>
            </a:pPr>
            <a:r>
              <a:rPr lang="sl-SI" sz="2000" dirty="0"/>
              <a:t> https://paka3.mss.edus.si/vp/ui/#/srednja-sola/izracun-tock (</a:t>
            </a:r>
            <a:r>
              <a:rPr lang="sl-SI" sz="2000" dirty="0" err="1"/>
              <a:t>xls</a:t>
            </a:r>
            <a:r>
              <a:rPr lang="sl-SI" sz="2000" dirty="0"/>
              <a:t>. tabela za izračun točk)</a:t>
            </a:r>
          </a:p>
        </p:txBody>
      </p:sp>
    </p:spTree>
    <p:extLst>
      <p:ext uri="{BB962C8B-B14F-4D97-AF65-F5344CB8AC3E}">
        <p14:creationId xmlns:p14="http://schemas.microsoft.com/office/powerpoint/2010/main" val="3755450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značba mesta vsebine 4">
            <a:extLst>
              <a:ext uri="{FF2B5EF4-FFF2-40B4-BE49-F238E27FC236}">
                <a16:creationId xmlns:a16="http://schemas.microsoft.com/office/drawing/2014/main" id="{82D255AB-BE96-426F-8FD9-AC80BB6F3C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159" y="-1"/>
            <a:ext cx="12057681" cy="1689315"/>
          </a:xfrm>
        </p:spPr>
      </p:pic>
      <p:sp>
        <p:nvSpPr>
          <p:cNvPr id="7" name="Naslov 6">
            <a:extLst>
              <a:ext uri="{FF2B5EF4-FFF2-40B4-BE49-F238E27FC236}">
                <a16:creationId xmlns:a16="http://schemas.microsoft.com/office/drawing/2014/main" id="{0C0836BA-E061-461F-AF6E-90D006A9F30C}"/>
              </a:ext>
            </a:extLst>
          </p:cNvPr>
          <p:cNvSpPr>
            <a:spLocks noGrp="1"/>
          </p:cNvSpPr>
          <p:nvPr>
            <p:ph type="title"/>
          </p:nvPr>
        </p:nvSpPr>
        <p:spPr>
          <a:xfrm>
            <a:off x="4149670" y="181874"/>
            <a:ext cx="8042330" cy="1325563"/>
          </a:xfrm>
        </p:spPr>
        <p:txBody>
          <a:bodyPr>
            <a:normAutofit/>
          </a:bodyPr>
          <a:lstStyle/>
          <a:p>
            <a:r>
              <a:rPr lang="sl-SI" sz="3600" b="1" dirty="0">
                <a:solidFill>
                  <a:schemeClr val="accent2"/>
                </a:solidFill>
              </a:rPr>
              <a:t>Nadomestni dosežki NPZ v primeru omejitve vpisa</a:t>
            </a:r>
          </a:p>
        </p:txBody>
      </p:sp>
      <p:sp>
        <p:nvSpPr>
          <p:cNvPr id="3" name="PoljeZBesedilom 2">
            <a:extLst>
              <a:ext uri="{FF2B5EF4-FFF2-40B4-BE49-F238E27FC236}">
                <a16:creationId xmlns:a16="http://schemas.microsoft.com/office/drawing/2014/main" id="{CB3E02CF-5A33-49A9-8793-E9DB1CB11C51}"/>
              </a:ext>
            </a:extLst>
          </p:cNvPr>
          <p:cNvSpPr txBox="1"/>
          <p:nvPr/>
        </p:nvSpPr>
        <p:spPr>
          <a:xfrm>
            <a:off x="222141" y="2181155"/>
            <a:ext cx="11437749" cy="3724096"/>
          </a:xfrm>
          <a:prstGeom prst="rect">
            <a:avLst/>
          </a:prstGeom>
          <a:noFill/>
        </p:spPr>
        <p:txBody>
          <a:bodyPr wrap="square" rtlCol="0">
            <a:spAutoFit/>
          </a:bodyPr>
          <a:lstStyle/>
          <a:p>
            <a:r>
              <a:rPr lang="sl-SI" sz="2000" dirty="0"/>
              <a:t>Za učence, ki iz opravičljivih razlogov nimajo dosežkov na NPZ-učni jezik (U) ali NPZ - matematika  (M),  se  pri  teh  dveh  predmetih  določi  nadomestni  dosežek.  Določilo nadomestnih točk za dosežke iz NPZ se upošteva tudi pri učencih, ki so se pred prijavo v srednjo šolo izobraževali v tujini.</a:t>
            </a:r>
          </a:p>
          <a:p>
            <a:endParaRPr lang="sl-SI" sz="2000" dirty="0"/>
          </a:p>
          <a:p>
            <a:pPr marL="342900" indent="-342900">
              <a:buFont typeface="Arial" panose="020B0604020202020204" pitchFamily="34" charset="0"/>
              <a:buChar char="•"/>
            </a:pPr>
            <a:r>
              <a:rPr lang="sl-SI" sz="2000" i="1" dirty="0">
                <a:solidFill>
                  <a:schemeClr val="accent2"/>
                </a:solidFill>
              </a:rPr>
              <a:t>Primer:</a:t>
            </a:r>
            <a:r>
              <a:rPr lang="sl-SI" sz="2000" i="1" dirty="0"/>
              <a:t> Učenec se ni udeležil NPZ iz matematike. V 7. razredu je imel ta učenec iz matematike zaključeno oceno 4, v 8. razredu oceno 3, v 9. razredu pa oceno 4. </a:t>
            </a:r>
          </a:p>
          <a:p>
            <a:r>
              <a:rPr lang="sl-SI" sz="2000" dirty="0"/>
              <a:t>Če seštejemo ocene iz matematike vseh treh razredov, dobimo oceno 11 (4 +3 + 4 ).</a:t>
            </a:r>
          </a:p>
          <a:p>
            <a:pPr lvl="1"/>
            <a:endParaRPr lang="sl-SI" sz="2000" dirty="0"/>
          </a:p>
          <a:p>
            <a:r>
              <a:rPr lang="sl-SI" sz="2000" dirty="0"/>
              <a:t>Nadomestni dosežek za NPZ-MAT določimo tako, da vzamemo mediano rezultata NPZ- MAT pri vseh tistih učencih, ki so imeli pri matematiki v 7., 8. in 9. razredu skupno število točk 11.</a:t>
            </a:r>
          </a:p>
          <a:p>
            <a:endParaRPr lang="sl-SI" sz="2000" dirty="0"/>
          </a:p>
          <a:p>
            <a:r>
              <a:rPr lang="sl-SI" sz="1600" i="1" dirty="0"/>
              <a:t>Mediana  je  srednja  vrednost,  od  katere  ima  polovica  podatkov  manjše  ali  enake vrednosti, polovica pa večje ali enake.</a:t>
            </a:r>
          </a:p>
        </p:txBody>
      </p:sp>
    </p:spTree>
    <p:extLst>
      <p:ext uri="{BB962C8B-B14F-4D97-AF65-F5344CB8AC3E}">
        <p14:creationId xmlns:p14="http://schemas.microsoft.com/office/powerpoint/2010/main" val="4284984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značba mesta vsebine 11">
            <a:extLst>
              <a:ext uri="{FF2B5EF4-FFF2-40B4-BE49-F238E27FC236}">
                <a16:creationId xmlns:a16="http://schemas.microsoft.com/office/drawing/2014/main" id="{353A31C5-6096-4AD8-B419-5FBA5A6877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000" y="0"/>
            <a:ext cx="12132000" cy="1556621"/>
          </a:xfrm>
          <a:prstGeom prst="rect">
            <a:avLst/>
          </a:prstGeom>
        </p:spPr>
      </p:pic>
      <p:sp>
        <p:nvSpPr>
          <p:cNvPr id="2" name="Naslov 1">
            <a:extLst>
              <a:ext uri="{FF2B5EF4-FFF2-40B4-BE49-F238E27FC236}">
                <a16:creationId xmlns:a16="http://schemas.microsoft.com/office/drawing/2014/main" id="{14F34785-4CBA-4CD2-B6ED-1E0548BD881B}"/>
              </a:ext>
            </a:extLst>
          </p:cNvPr>
          <p:cNvSpPr>
            <a:spLocks noGrp="1"/>
          </p:cNvSpPr>
          <p:nvPr>
            <p:ph type="title"/>
          </p:nvPr>
        </p:nvSpPr>
        <p:spPr>
          <a:xfrm>
            <a:off x="838200" y="303131"/>
            <a:ext cx="10515600" cy="1325563"/>
          </a:xfrm>
        </p:spPr>
        <p:txBody>
          <a:bodyPr>
            <a:normAutofit fontScale="90000"/>
          </a:bodyPr>
          <a:lstStyle/>
          <a:p>
            <a:pPr marL="12700" marR="74930" lvl="0" indent="0" defTabSz="914400" eaLnBrk="1" fontAlgn="auto" latinLnBrk="0" hangingPunct="1">
              <a:lnSpc>
                <a:spcPct val="117600"/>
              </a:lnSpc>
              <a:spcBef>
                <a:spcPts val="90"/>
              </a:spcBef>
              <a:spcAft>
                <a:spcPts val="0"/>
              </a:spcAft>
              <a:tabLst/>
              <a:defRPr/>
            </a:pPr>
            <a:br>
              <a:rPr kumimoji="0" lang="sl-SI" sz="3500" b="0" i="0" u="none" strike="noStrike" kern="0" cap="none" spc="175" normalizeH="0" baseline="0" noProof="0" dirty="0">
                <a:ln>
                  <a:noFill/>
                </a:ln>
                <a:solidFill>
                  <a:srgbClr val="F79646"/>
                </a:solidFill>
                <a:effectLst/>
                <a:uLnTx/>
                <a:uFillTx/>
                <a:latin typeface="Arial Black" panose="020B0A04020102020204" pitchFamily="34" charset="0"/>
                <a:cs typeface="Arial"/>
              </a:rPr>
            </a:br>
            <a:br>
              <a:rPr kumimoji="0" lang="sl-SI" sz="3500" b="0" i="0" u="none" strike="noStrike" kern="0" cap="none" spc="175" normalizeH="0" baseline="0" noProof="0" dirty="0">
                <a:ln>
                  <a:noFill/>
                </a:ln>
                <a:solidFill>
                  <a:srgbClr val="F79646"/>
                </a:solidFill>
                <a:effectLst/>
                <a:uLnTx/>
                <a:uFillTx/>
                <a:latin typeface="Arial Black" panose="020B0A04020102020204" pitchFamily="34" charset="0"/>
                <a:cs typeface="Arial"/>
              </a:rPr>
            </a:br>
            <a:br>
              <a:rPr kumimoji="0" lang="sl-SI" sz="3500" b="0" i="0" u="none" strike="noStrike" kern="0" cap="none" spc="0" normalizeH="0" baseline="0" noProof="0" dirty="0">
                <a:ln>
                  <a:noFill/>
                </a:ln>
                <a:solidFill>
                  <a:srgbClr val="F79646"/>
                </a:solidFill>
                <a:effectLst/>
                <a:uLnTx/>
                <a:uFillTx/>
                <a:latin typeface="Arial Black" panose="020B0A04020102020204" pitchFamily="34" charset="0"/>
                <a:cs typeface="Arial"/>
              </a:rPr>
            </a:br>
            <a:br>
              <a:rPr kumimoji="0" lang="sl-SI" sz="2550" b="0" i="0" u="none" strike="noStrike" kern="0" cap="none" spc="0" normalizeH="0" baseline="0" noProof="0" dirty="0">
                <a:ln>
                  <a:noFill/>
                </a:ln>
                <a:solidFill>
                  <a:sysClr val="windowText" lastClr="000000"/>
                </a:solidFill>
                <a:effectLst/>
                <a:uLnTx/>
                <a:uFillTx/>
                <a:latin typeface="Arial"/>
                <a:cs typeface="Arial"/>
              </a:rPr>
            </a:br>
            <a:endParaRPr lang="sl-SI" dirty="0"/>
          </a:p>
        </p:txBody>
      </p:sp>
      <p:sp>
        <p:nvSpPr>
          <p:cNvPr id="6" name="PoljeZBesedilom 5">
            <a:extLst>
              <a:ext uri="{FF2B5EF4-FFF2-40B4-BE49-F238E27FC236}">
                <a16:creationId xmlns:a16="http://schemas.microsoft.com/office/drawing/2014/main" id="{0699D381-3DEA-4C12-91A7-CD4C3280FA2B}"/>
              </a:ext>
            </a:extLst>
          </p:cNvPr>
          <p:cNvSpPr txBox="1"/>
          <p:nvPr/>
        </p:nvSpPr>
        <p:spPr>
          <a:xfrm>
            <a:off x="4150835" y="219689"/>
            <a:ext cx="7607065" cy="1591461"/>
          </a:xfrm>
          <a:prstGeom prst="rect">
            <a:avLst/>
          </a:prstGeom>
          <a:noFill/>
        </p:spPr>
        <p:txBody>
          <a:bodyPr wrap="square" rtlCol="0">
            <a:spAutoFit/>
          </a:bodyPr>
          <a:lstStyle/>
          <a:p>
            <a:pPr marL="12700" marR="74930" lvl="0" indent="0" algn="ctr" defTabSz="914400" eaLnBrk="1" fontAlgn="auto" latinLnBrk="0" hangingPunct="1">
              <a:lnSpc>
                <a:spcPct val="117600"/>
              </a:lnSpc>
              <a:spcBef>
                <a:spcPts val="90"/>
              </a:spcBef>
              <a:spcAft>
                <a:spcPts val="0"/>
              </a:spcAft>
              <a:buClrTx/>
              <a:buSzTx/>
              <a:buFontTx/>
              <a:buNone/>
              <a:tabLst/>
              <a:defRPr/>
            </a:pPr>
            <a:r>
              <a:rPr kumimoji="0" lang="sl-SI" sz="2800" b="1" i="0" u="none" strike="noStrike" kern="0" cap="none" spc="175" normalizeH="0" baseline="0" noProof="0" dirty="0">
                <a:ln>
                  <a:noFill/>
                </a:ln>
                <a:solidFill>
                  <a:schemeClr val="accent2"/>
                </a:solidFill>
                <a:effectLst/>
                <a:uLnTx/>
                <a:uFillTx/>
                <a:latin typeface="+mj-lt"/>
                <a:cs typeface="Arial"/>
              </a:rPr>
              <a:t>Predstavitev postopka</a:t>
            </a:r>
            <a:r>
              <a:rPr kumimoji="0" lang="sl-SI" sz="2800" b="1" i="0" u="none" strike="noStrike" kern="0" cap="none" spc="-60" normalizeH="0" baseline="0" noProof="0" dirty="0">
                <a:ln>
                  <a:noFill/>
                </a:ln>
                <a:solidFill>
                  <a:schemeClr val="accent2"/>
                </a:solidFill>
                <a:effectLst/>
                <a:uLnTx/>
                <a:uFillTx/>
                <a:latin typeface="+mj-lt"/>
                <a:cs typeface="Arial"/>
              </a:rPr>
              <a:t> </a:t>
            </a:r>
            <a:r>
              <a:rPr kumimoji="0" lang="sl-SI" sz="2800" b="1" i="0" u="none" strike="noStrike" kern="0" cap="none" spc="204" normalizeH="0" baseline="0" noProof="0" dirty="0">
                <a:ln>
                  <a:noFill/>
                </a:ln>
                <a:solidFill>
                  <a:schemeClr val="accent2"/>
                </a:solidFill>
                <a:effectLst/>
                <a:uLnTx/>
                <a:uFillTx/>
                <a:latin typeface="+mj-lt"/>
                <a:cs typeface="Arial"/>
              </a:rPr>
              <a:t>od</a:t>
            </a:r>
            <a:r>
              <a:rPr kumimoji="0" lang="sl-SI" sz="2800" b="1" i="0" u="none" strike="noStrike" kern="0" cap="none" spc="-60" normalizeH="0" baseline="0" noProof="0" dirty="0">
                <a:ln>
                  <a:noFill/>
                </a:ln>
                <a:solidFill>
                  <a:schemeClr val="accent2"/>
                </a:solidFill>
                <a:effectLst/>
                <a:uLnTx/>
                <a:uFillTx/>
                <a:latin typeface="+mj-lt"/>
                <a:cs typeface="Arial"/>
              </a:rPr>
              <a:t> </a:t>
            </a:r>
            <a:r>
              <a:rPr kumimoji="0" lang="sl-SI" sz="2800" b="1" i="0" u="none" strike="noStrike" kern="0" cap="none" spc="165" normalizeH="0" baseline="0" noProof="0" dirty="0">
                <a:ln>
                  <a:noFill/>
                </a:ln>
                <a:solidFill>
                  <a:schemeClr val="accent2"/>
                </a:solidFill>
                <a:effectLst/>
                <a:uLnTx/>
                <a:uFillTx/>
                <a:latin typeface="+mj-lt"/>
                <a:cs typeface="Arial"/>
              </a:rPr>
              <a:t>prijave</a:t>
            </a:r>
            <a:r>
              <a:rPr kumimoji="0" lang="sl-SI" sz="2800" b="1" i="0" u="none" strike="noStrike" kern="0" cap="none" spc="-60" normalizeH="0" baseline="0" noProof="0" dirty="0">
                <a:ln>
                  <a:noFill/>
                </a:ln>
                <a:solidFill>
                  <a:schemeClr val="accent2"/>
                </a:solidFill>
                <a:effectLst/>
                <a:uLnTx/>
                <a:uFillTx/>
                <a:latin typeface="+mj-lt"/>
                <a:cs typeface="Arial"/>
              </a:rPr>
              <a:t> </a:t>
            </a:r>
            <a:r>
              <a:rPr kumimoji="0" lang="sl-SI" sz="2800" b="1" i="0" u="none" strike="noStrike" kern="0" cap="none" spc="235" normalizeH="0" baseline="0" noProof="0" dirty="0">
                <a:ln>
                  <a:noFill/>
                </a:ln>
                <a:solidFill>
                  <a:schemeClr val="accent2"/>
                </a:solidFill>
                <a:effectLst/>
                <a:uLnTx/>
                <a:uFillTx/>
                <a:latin typeface="+mj-lt"/>
                <a:cs typeface="Arial"/>
              </a:rPr>
              <a:t>pa</a:t>
            </a:r>
            <a:r>
              <a:rPr kumimoji="0" lang="sl-SI" sz="2800" b="1" i="0" u="none" strike="noStrike" kern="0" cap="none" spc="-60" normalizeH="0" baseline="0" noProof="0" dirty="0">
                <a:ln>
                  <a:noFill/>
                </a:ln>
                <a:solidFill>
                  <a:schemeClr val="accent2"/>
                </a:solidFill>
                <a:effectLst/>
                <a:uLnTx/>
                <a:uFillTx/>
                <a:latin typeface="+mj-lt"/>
                <a:cs typeface="Arial"/>
              </a:rPr>
              <a:t> </a:t>
            </a:r>
            <a:r>
              <a:rPr kumimoji="0" lang="sl-SI" sz="2800" b="1" i="0" u="none" strike="noStrike" kern="0" cap="none" spc="204" normalizeH="0" baseline="0" noProof="0" dirty="0">
                <a:ln>
                  <a:noFill/>
                </a:ln>
                <a:solidFill>
                  <a:schemeClr val="accent2"/>
                </a:solidFill>
                <a:effectLst/>
                <a:uLnTx/>
                <a:uFillTx/>
                <a:latin typeface="+mj-lt"/>
                <a:cs typeface="Arial"/>
              </a:rPr>
              <a:t>do</a:t>
            </a:r>
            <a:r>
              <a:rPr kumimoji="0" lang="sl-SI" sz="2800" b="1" i="0" u="none" strike="noStrike" kern="0" cap="none" spc="-55" normalizeH="0" baseline="0" noProof="0" dirty="0">
                <a:ln>
                  <a:noFill/>
                </a:ln>
                <a:solidFill>
                  <a:schemeClr val="accent2"/>
                </a:solidFill>
                <a:effectLst/>
                <a:uLnTx/>
                <a:uFillTx/>
                <a:latin typeface="+mj-lt"/>
                <a:cs typeface="Arial"/>
              </a:rPr>
              <a:t> </a:t>
            </a:r>
            <a:r>
              <a:rPr kumimoji="0" lang="sl-SI" sz="2800" b="1" i="0" u="none" strike="noStrike" kern="0" cap="none" spc="155" normalizeH="0" baseline="0" noProof="0" dirty="0">
                <a:ln>
                  <a:noFill/>
                </a:ln>
                <a:solidFill>
                  <a:schemeClr val="accent2"/>
                </a:solidFill>
                <a:effectLst/>
                <a:uLnTx/>
                <a:uFillTx/>
                <a:latin typeface="+mj-lt"/>
                <a:cs typeface="Arial"/>
              </a:rPr>
              <a:t>vpisa</a:t>
            </a:r>
            <a:r>
              <a:rPr kumimoji="0" lang="sl-SI" sz="2800" b="1" i="0" u="none" strike="noStrike" kern="0" cap="none" spc="-60" normalizeH="0" baseline="0" noProof="0" dirty="0">
                <a:ln>
                  <a:noFill/>
                </a:ln>
                <a:solidFill>
                  <a:schemeClr val="accent2"/>
                </a:solidFill>
                <a:effectLst/>
                <a:uLnTx/>
                <a:uFillTx/>
                <a:latin typeface="+mj-lt"/>
                <a:cs typeface="Arial"/>
              </a:rPr>
              <a:t> </a:t>
            </a:r>
            <a:r>
              <a:rPr kumimoji="0" lang="sl-SI" sz="2800" b="1" i="0" u="none" strike="noStrike" kern="0" cap="none" spc="204" normalizeH="0" baseline="0" noProof="0" dirty="0">
                <a:ln>
                  <a:noFill/>
                </a:ln>
                <a:solidFill>
                  <a:schemeClr val="accent2"/>
                </a:solidFill>
                <a:effectLst/>
                <a:uLnTx/>
                <a:uFillTx/>
                <a:latin typeface="+mj-lt"/>
                <a:cs typeface="Arial"/>
              </a:rPr>
              <a:t>na</a:t>
            </a:r>
            <a:r>
              <a:rPr kumimoji="0" lang="sl-SI" sz="2800" b="1" i="0" u="none" strike="noStrike" kern="0" cap="none" spc="-60" normalizeH="0" baseline="0" noProof="0" dirty="0">
                <a:ln>
                  <a:noFill/>
                </a:ln>
                <a:solidFill>
                  <a:schemeClr val="accent2"/>
                </a:solidFill>
                <a:effectLst/>
                <a:uLnTx/>
                <a:uFillTx/>
                <a:latin typeface="+mj-lt"/>
                <a:cs typeface="Arial"/>
              </a:rPr>
              <a:t> </a:t>
            </a:r>
            <a:r>
              <a:rPr kumimoji="0" lang="sl-SI" sz="2800" b="1" i="0" u="none" strike="noStrike" kern="0" cap="none" spc="140" normalizeH="0" baseline="0" noProof="0" dirty="0">
                <a:ln>
                  <a:noFill/>
                </a:ln>
                <a:solidFill>
                  <a:schemeClr val="accent2"/>
                </a:solidFill>
                <a:effectLst/>
                <a:uLnTx/>
                <a:uFillTx/>
                <a:latin typeface="+mj-lt"/>
                <a:cs typeface="Arial"/>
              </a:rPr>
              <a:t>srednjo</a:t>
            </a:r>
            <a:r>
              <a:rPr kumimoji="0" lang="sl-SI" sz="2800" b="1" i="0" u="none" strike="noStrike" kern="0" cap="none" spc="-60" normalizeH="0" baseline="0" noProof="0" dirty="0">
                <a:ln>
                  <a:noFill/>
                </a:ln>
                <a:solidFill>
                  <a:schemeClr val="accent2"/>
                </a:solidFill>
                <a:effectLst/>
                <a:uLnTx/>
                <a:uFillTx/>
                <a:latin typeface="+mj-lt"/>
                <a:cs typeface="Arial"/>
              </a:rPr>
              <a:t> </a:t>
            </a:r>
            <a:r>
              <a:rPr kumimoji="0" lang="sl-SI" sz="2800" b="1" i="0" u="none" strike="noStrike" kern="0" cap="none" spc="100" normalizeH="0" baseline="0" noProof="0" dirty="0">
                <a:ln>
                  <a:noFill/>
                </a:ln>
                <a:solidFill>
                  <a:schemeClr val="accent2"/>
                </a:solidFill>
                <a:effectLst/>
                <a:uLnTx/>
                <a:uFillTx/>
                <a:latin typeface="+mj-lt"/>
                <a:cs typeface="Arial"/>
              </a:rPr>
              <a:t>šolo.</a:t>
            </a:r>
            <a:r>
              <a:rPr kumimoji="0" lang="sl-SI" sz="2800" b="1" i="0" u="none" strike="noStrike" kern="0" cap="none" spc="-60" normalizeH="0" baseline="0" noProof="0" dirty="0">
                <a:ln>
                  <a:noFill/>
                </a:ln>
                <a:solidFill>
                  <a:schemeClr val="accent2"/>
                </a:solidFill>
                <a:effectLst/>
                <a:uLnTx/>
                <a:uFillTx/>
                <a:latin typeface="+mj-lt"/>
                <a:cs typeface="Arial"/>
              </a:rPr>
              <a:t> </a:t>
            </a:r>
            <a:endParaRPr kumimoji="0" lang="sl-SI" sz="2800" b="1" i="0" u="none" strike="noStrike" kern="0" cap="none" spc="0" normalizeH="0" baseline="0" noProof="0" dirty="0">
              <a:ln>
                <a:noFill/>
              </a:ln>
              <a:solidFill>
                <a:schemeClr val="accent2"/>
              </a:solidFill>
              <a:effectLst/>
              <a:uLnTx/>
              <a:uFillTx/>
              <a:latin typeface="+mj-lt"/>
              <a:cs typeface="Arial"/>
            </a:endParaRPr>
          </a:p>
          <a:p>
            <a:pPr marL="0" marR="0" lvl="0" indent="0" defTabSz="914400" eaLnBrk="1" fontAlgn="auto" latinLnBrk="0" hangingPunct="1">
              <a:lnSpc>
                <a:spcPct val="100000"/>
              </a:lnSpc>
              <a:spcBef>
                <a:spcPts val="670"/>
              </a:spcBef>
              <a:spcAft>
                <a:spcPts val="0"/>
              </a:spcAft>
              <a:buClrTx/>
              <a:buSzTx/>
              <a:buFontTx/>
              <a:buNone/>
              <a:tabLst/>
              <a:defRPr/>
            </a:pPr>
            <a:endParaRPr kumimoji="0" lang="sl-SI" sz="2550" b="0" i="0" u="none" strike="noStrike" kern="0" cap="none" spc="0" normalizeH="0" baseline="0" noProof="0" dirty="0">
              <a:ln>
                <a:noFill/>
              </a:ln>
              <a:solidFill>
                <a:sysClr val="windowText" lastClr="000000"/>
              </a:solidFill>
              <a:effectLst/>
              <a:uLnTx/>
              <a:uFillTx/>
              <a:latin typeface="Arial"/>
              <a:cs typeface="Arial"/>
            </a:endParaRPr>
          </a:p>
        </p:txBody>
      </p:sp>
      <p:sp>
        <p:nvSpPr>
          <p:cNvPr id="8" name="PoljeZBesedilom 7">
            <a:extLst>
              <a:ext uri="{FF2B5EF4-FFF2-40B4-BE49-F238E27FC236}">
                <a16:creationId xmlns:a16="http://schemas.microsoft.com/office/drawing/2014/main" id="{EA0099F4-AA78-4DE9-967E-5F71311E50D6}"/>
              </a:ext>
            </a:extLst>
          </p:cNvPr>
          <p:cNvSpPr txBox="1"/>
          <p:nvPr/>
        </p:nvSpPr>
        <p:spPr>
          <a:xfrm>
            <a:off x="371958" y="1749296"/>
            <a:ext cx="11397795" cy="5142049"/>
          </a:xfrm>
          <a:prstGeom prst="rect">
            <a:avLst/>
          </a:prstGeom>
          <a:noFill/>
        </p:spPr>
        <p:txBody>
          <a:bodyPr wrap="square" rtlCol="0">
            <a:spAutoFit/>
          </a:bodyPr>
          <a:lstStyle/>
          <a:p>
            <a:pPr marL="12700" marR="5080" lvl="0" indent="0" defTabSz="914400" eaLnBrk="1" fontAlgn="auto" latinLnBrk="0" hangingPunct="1">
              <a:lnSpc>
                <a:spcPct val="117600"/>
              </a:lnSpc>
              <a:spcBef>
                <a:spcPts val="0"/>
              </a:spcBef>
              <a:spcAft>
                <a:spcPts val="0"/>
              </a:spcAft>
              <a:buClrTx/>
              <a:buSzTx/>
              <a:buFontTx/>
              <a:buNone/>
              <a:tabLst>
                <a:tab pos="2998470" algn="l"/>
              </a:tabLst>
              <a:defRPr/>
            </a:pPr>
            <a:r>
              <a:rPr kumimoji="0" lang="sl-SI" sz="1600" b="0" i="0" u="none" strike="noStrike" kern="0" cap="none" spc="170" normalizeH="0" baseline="0" noProof="0" dirty="0">
                <a:ln>
                  <a:noFill/>
                </a:ln>
                <a:solidFill>
                  <a:sysClr val="windowText" lastClr="000000"/>
                </a:solidFill>
                <a:effectLst/>
                <a:uLnTx/>
                <a:uFillTx/>
                <a:cs typeface="Arial"/>
              </a:rPr>
              <a:t>Ekonomska gimnazija in srednja šola Radovljica (označena kot šola A) ima</a:t>
            </a:r>
            <a:r>
              <a:rPr kumimoji="0" lang="sl-SI" sz="1600" b="0" i="0" u="none" strike="noStrike" kern="0" cap="none" spc="-55" normalizeH="0" baseline="0" noProof="0" dirty="0">
                <a:ln>
                  <a:noFill/>
                </a:ln>
                <a:solidFill>
                  <a:sysClr val="windowText" lastClr="000000"/>
                </a:solidFill>
                <a:effectLst/>
                <a:uLnTx/>
                <a:uFillTx/>
                <a:cs typeface="Arial"/>
              </a:rPr>
              <a:t> </a:t>
            </a:r>
            <a:r>
              <a:rPr kumimoji="0" lang="sl-SI" sz="1600" b="0" i="0" u="none" strike="noStrike" kern="0" cap="none" spc="110" normalizeH="0" baseline="0" noProof="0" dirty="0">
                <a:ln>
                  <a:noFill/>
                </a:ln>
                <a:solidFill>
                  <a:sysClr val="windowText" lastClr="000000"/>
                </a:solidFill>
                <a:effectLst/>
                <a:uLnTx/>
                <a:uFillTx/>
                <a:cs typeface="Arial"/>
              </a:rPr>
              <a:t>več </a:t>
            </a:r>
            <a:r>
              <a:rPr kumimoji="0" lang="sl-SI" sz="1600" b="0" i="0" u="none" strike="noStrike" kern="0" cap="none" spc="140" normalizeH="0" baseline="0" noProof="0" dirty="0">
                <a:ln>
                  <a:noFill/>
                </a:ln>
                <a:solidFill>
                  <a:sysClr val="windowText" lastClr="000000"/>
                </a:solidFill>
                <a:effectLst/>
                <a:uLnTx/>
                <a:uFillTx/>
                <a:cs typeface="Arial"/>
              </a:rPr>
              <a:t>izobraževalnih</a:t>
            </a:r>
            <a:r>
              <a:rPr kumimoji="0" lang="sl-SI" sz="1600" b="0" i="0" u="none" strike="noStrike" kern="0" cap="none" spc="-55" normalizeH="0" baseline="0" noProof="0" dirty="0">
                <a:ln>
                  <a:noFill/>
                </a:ln>
                <a:solidFill>
                  <a:sysClr val="windowText" lastClr="000000"/>
                </a:solidFill>
                <a:effectLst/>
                <a:uLnTx/>
                <a:uFillTx/>
                <a:cs typeface="Arial"/>
              </a:rPr>
              <a:t> </a:t>
            </a:r>
            <a:r>
              <a:rPr kumimoji="0" lang="sl-SI" sz="1600" b="0" i="0" u="none" strike="noStrike" kern="0" cap="none" spc="160" normalizeH="0" baseline="0" noProof="0" dirty="0">
                <a:ln>
                  <a:noFill/>
                </a:ln>
                <a:solidFill>
                  <a:sysClr val="windowText" lastClr="000000"/>
                </a:solidFill>
                <a:effectLst/>
                <a:uLnTx/>
                <a:uFillTx/>
                <a:cs typeface="Arial"/>
              </a:rPr>
              <a:t>programov: </a:t>
            </a:r>
          </a:p>
          <a:p>
            <a:pPr marL="469900" marR="5080" lvl="0" indent="-457200" defTabSz="914400" eaLnBrk="1" fontAlgn="auto" latinLnBrk="0" hangingPunct="1">
              <a:lnSpc>
                <a:spcPct val="117600"/>
              </a:lnSpc>
              <a:spcBef>
                <a:spcPts val="0"/>
              </a:spcBef>
              <a:spcAft>
                <a:spcPts val="0"/>
              </a:spcAft>
              <a:buClrTx/>
              <a:buSzTx/>
              <a:buFont typeface="Arial" panose="020B0604020202020204" pitchFamily="34" charset="0"/>
              <a:buChar char="•"/>
              <a:tabLst>
                <a:tab pos="2998470" algn="l"/>
              </a:tabLst>
              <a:defRPr/>
            </a:pPr>
            <a:r>
              <a:rPr kumimoji="0" lang="sl-SI" sz="1600" b="0" i="0" u="none" strike="noStrike" kern="0" cap="none" spc="160" normalizeH="0" baseline="0" noProof="0" dirty="0">
                <a:ln>
                  <a:noFill/>
                </a:ln>
                <a:solidFill>
                  <a:sysClr val="windowText" lastClr="000000"/>
                </a:solidFill>
                <a:effectLst/>
                <a:uLnTx/>
                <a:uFillTx/>
                <a:cs typeface="Arial"/>
              </a:rPr>
              <a:t>ekonomski tehnik,</a:t>
            </a:r>
          </a:p>
          <a:p>
            <a:pPr marL="469900" marR="5080" lvl="0" indent="-457200" defTabSz="914400" eaLnBrk="1" fontAlgn="auto" latinLnBrk="0" hangingPunct="1">
              <a:lnSpc>
                <a:spcPct val="117600"/>
              </a:lnSpc>
              <a:spcBef>
                <a:spcPts val="0"/>
              </a:spcBef>
              <a:spcAft>
                <a:spcPts val="0"/>
              </a:spcAft>
              <a:buClrTx/>
              <a:buSzTx/>
              <a:buFont typeface="Arial" panose="020B0604020202020204" pitchFamily="34" charset="0"/>
              <a:buChar char="•"/>
              <a:tabLst>
                <a:tab pos="2998470" algn="l"/>
              </a:tabLst>
              <a:defRPr/>
            </a:pPr>
            <a:r>
              <a:rPr kumimoji="0" lang="sl-SI" sz="1600" b="0" i="0" u="none" strike="noStrike" kern="0" cap="none" spc="160" normalizeH="0" baseline="0" noProof="0" dirty="0">
                <a:ln>
                  <a:noFill/>
                </a:ln>
                <a:solidFill>
                  <a:sysClr val="windowText" lastClr="000000"/>
                </a:solidFill>
                <a:effectLst/>
                <a:uLnTx/>
                <a:uFillTx/>
                <a:cs typeface="Arial"/>
              </a:rPr>
              <a:t>medijski tehnik,</a:t>
            </a:r>
          </a:p>
          <a:p>
            <a:pPr marL="469900" marR="5080" lvl="0" indent="-457200" defTabSz="914400" eaLnBrk="1" fontAlgn="auto" latinLnBrk="0" hangingPunct="1">
              <a:lnSpc>
                <a:spcPct val="117600"/>
              </a:lnSpc>
              <a:spcBef>
                <a:spcPts val="0"/>
              </a:spcBef>
              <a:spcAft>
                <a:spcPts val="0"/>
              </a:spcAft>
              <a:buClrTx/>
              <a:buSzTx/>
              <a:buFont typeface="Arial" panose="020B0604020202020204" pitchFamily="34" charset="0"/>
              <a:buChar char="•"/>
              <a:tabLst>
                <a:tab pos="2998470" algn="l"/>
              </a:tabLst>
              <a:defRPr/>
            </a:pPr>
            <a:r>
              <a:rPr kumimoji="0" lang="sl-SI" sz="1600" b="0" i="0" u="none" strike="noStrike" kern="0" cap="none" spc="160" normalizeH="0" baseline="0" noProof="0" dirty="0">
                <a:ln>
                  <a:noFill/>
                </a:ln>
                <a:solidFill>
                  <a:sysClr val="windowText" lastClr="000000"/>
                </a:solidFill>
                <a:effectLst/>
                <a:uLnTx/>
                <a:uFillTx/>
                <a:cs typeface="Arial"/>
              </a:rPr>
              <a:t>ekonomska gimnazija.</a:t>
            </a:r>
          </a:p>
          <a:p>
            <a:pPr marL="12700" marR="5080" lvl="0" indent="0" defTabSz="914400" eaLnBrk="1" fontAlgn="auto" latinLnBrk="0" hangingPunct="1">
              <a:lnSpc>
                <a:spcPct val="117600"/>
              </a:lnSpc>
              <a:spcBef>
                <a:spcPts val="0"/>
              </a:spcBef>
              <a:spcAft>
                <a:spcPts val="0"/>
              </a:spcAft>
              <a:buClrTx/>
              <a:buSzTx/>
              <a:buFontTx/>
              <a:buNone/>
              <a:tabLst>
                <a:tab pos="2998470" algn="l"/>
              </a:tabLst>
              <a:defRPr/>
            </a:pPr>
            <a:endParaRPr kumimoji="0" lang="sl-SI" sz="1600" b="0" i="0" u="none" strike="noStrike" kern="0" cap="none" spc="160" normalizeH="0" baseline="0" noProof="0" dirty="0">
              <a:ln>
                <a:noFill/>
              </a:ln>
              <a:solidFill>
                <a:sysClr val="windowText" lastClr="000000"/>
              </a:solidFill>
              <a:effectLst/>
              <a:uLnTx/>
              <a:uFillTx/>
              <a:cs typeface="Arial"/>
            </a:endParaRPr>
          </a:p>
          <a:p>
            <a:pPr marL="12700" marR="5080" lvl="0" indent="0" defTabSz="914400" eaLnBrk="1" fontAlgn="auto" latinLnBrk="0" hangingPunct="1">
              <a:lnSpc>
                <a:spcPct val="117600"/>
              </a:lnSpc>
              <a:spcBef>
                <a:spcPts val="0"/>
              </a:spcBef>
              <a:spcAft>
                <a:spcPts val="0"/>
              </a:spcAft>
              <a:buClrTx/>
              <a:buSzTx/>
              <a:buFontTx/>
              <a:buNone/>
              <a:tabLst>
                <a:tab pos="2998470" algn="l"/>
              </a:tabLst>
              <a:defRPr/>
            </a:pPr>
            <a:r>
              <a:rPr kumimoji="0" lang="sl-SI" sz="1600" b="0" i="0" u="none" strike="noStrike" kern="0" cap="none" spc="110" normalizeH="0" baseline="0" noProof="0" dirty="0">
                <a:ln>
                  <a:noFill/>
                </a:ln>
                <a:solidFill>
                  <a:sysClr val="windowText" lastClr="000000"/>
                </a:solidFill>
                <a:effectLst/>
                <a:uLnTx/>
                <a:uFillTx/>
                <a:cs typeface="Arial"/>
              </a:rPr>
              <a:t>Učenec</a:t>
            </a:r>
            <a:r>
              <a:rPr kumimoji="0" lang="sl-SI" sz="1600" b="0" i="0" u="none" strike="noStrike" kern="0" cap="none" spc="-55" normalizeH="0" baseline="0" noProof="0" dirty="0">
                <a:ln>
                  <a:noFill/>
                </a:ln>
                <a:solidFill>
                  <a:sysClr val="windowText" lastClr="000000"/>
                </a:solidFill>
                <a:effectLst/>
                <a:uLnTx/>
                <a:uFillTx/>
                <a:cs typeface="Arial"/>
              </a:rPr>
              <a:t> </a:t>
            </a:r>
            <a:r>
              <a:rPr kumimoji="0" lang="sl-SI" sz="1600" b="0" i="0" u="none" strike="noStrike" kern="0" cap="none" spc="-25" normalizeH="0" baseline="0" noProof="0" dirty="0">
                <a:ln>
                  <a:noFill/>
                </a:ln>
                <a:solidFill>
                  <a:sysClr val="windowText" lastClr="000000"/>
                </a:solidFill>
                <a:effectLst/>
                <a:uLnTx/>
                <a:uFillTx/>
                <a:cs typeface="Arial"/>
              </a:rPr>
              <a:t>se </a:t>
            </a:r>
            <a:r>
              <a:rPr kumimoji="0" lang="sl-SI" sz="1600" b="0" i="0" u="none" strike="noStrike" kern="0" cap="none" spc="155" normalizeH="0" baseline="0" noProof="0" dirty="0">
                <a:ln>
                  <a:noFill/>
                </a:ln>
                <a:solidFill>
                  <a:sysClr val="windowText" lastClr="000000"/>
                </a:solidFill>
                <a:effectLst/>
                <a:uLnTx/>
                <a:uFillTx/>
                <a:cs typeface="Arial"/>
              </a:rPr>
              <a:t>lahko</a:t>
            </a:r>
            <a:r>
              <a:rPr kumimoji="0" lang="sl-SI" sz="1600" b="0" i="0" u="none" strike="noStrike" kern="0" cap="none" spc="-65" normalizeH="0" baseline="0" noProof="0" dirty="0">
                <a:ln>
                  <a:noFill/>
                </a:ln>
                <a:solidFill>
                  <a:sysClr val="windowText" lastClr="000000"/>
                </a:solidFill>
                <a:effectLst/>
                <a:uLnTx/>
                <a:uFillTx/>
                <a:cs typeface="Arial"/>
              </a:rPr>
              <a:t> </a:t>
            </a:r>
            <a:r>
              <a:rPr kumimoji="0" lang="sl-SI" sz="1600" b="0" i="0" u="none" strike="noStrike" kern="0" cap="none" spc="175" normalizeH="0" baseline="0" noProof="0" dirty="0">
                <a:ln>
                  <a:noFill/>
                </a:ln>
                <a:solidFill>
                  <a:sysClr val="windowText" lastClr="000000"/>
                </a:solidFill>
                <a:effectLst/>
                <a:uLnTx/>
                <a:uFillTx/>
                <a:cs typeface="Arial"/>
              </a:rPr>
              <a:t>prijavi</a:t>
            </a:r>
            <a:r>
              <a:rPr kumimoji="0" lang="sl-SI" sz="1600" b="0" i="0" u="none" strike="noStrike" kern="0" cap="none" spc="-65" normalizeH="0" baseline="0" noProof="0" dirty="0">
                <a:ln>
                  <a:noFill/>
                </a:ln>
                <a:solidFill>
                  <a:sysClr val="windowText" lastClr="000000"/>
                </a:solidFill>
                <a:effectLst/>
                <a:uLnTx/>
                <a:uFillTx/>
                <a:cs typeface="Arial"/>
              </a:rPr>
              <a:t> samo na </a:t>
            </a:r>
            <a:r>
              <a:rPr kumimoji="0" lang="sl-SI" sz="1600" b="1" i="0" u="none" strike="noStrike" kern="0" cap="none" spc="-65" normalizeH="0" baseline="0" noProof="0" dirty="0">
                <a:ln>
                  <a:noFill/>
                </a:ln>
                <a:solidFill>
                  <a:sysClr val="windowText" lastClr="000000"/>
                </a:solidFill>
                <a:effectLst/>
                <a:uLnTx/>
                <a:uFillTx/>
                <a:cs typeface="Arial"/>
              </a:rPr>
              <a:t>en program</a:t>
            </a:r>
            <a:r>
              <a:rPr kumimoji="0" lang="sl-SI" sz="1600" b="0" i="0" u="none" strike="noStrike" kern="0" cap="none" spc="90" normalizeH="0" baseline="0" noProof="0" dirty="0">
                <a:ln>
                  <a:noFill/>
                </a:ln>
                <a:solidFill>
                  <a:sysClr val="windowText" lastClr="000000"/>
                </a:solidFill>
                <a:effectLst/>
                <a:uLnTx/>
                <a:uFillTx/>
                <a:cs typeface="Arial"/>
              </a:rPr>
              <a:t>, </a:t>
            </a:r>
            <a:r>
              <a:rPr lang="sl-SI" sz="1600" kern="0" spc="90" dirty="0">
                <a:solidFill>
                  <a:sysClr val="windowText" lastClr="000000"/>
                </a:solidFill>
                <a:cs typeface="Arial"/>
              </a:rPr>
              <a:t>na naši ali </a:t>
            </a:r>
            <a:r>
              <a:rPr kumimoji="0" lang="sl-SI" sz="1600" b="0" i="0" u="none" strike="noStrike" kern="0" cap="none" spc="90" normalizeH="0" baseline="0" noProof="0" dirty="0">
                <a:ln>
                  <a:noFill/>
                </a:ln>
                <a:solidFill>
                  <a:sysClr val="windowText" lastClr="000000"/>
                </a:solidFill>
                <a:effectLst/>
                <a:uLnTx/>
                <a:uFillTx/>
                <a:cs typeface="Arial"/>
              </a:rPr>
              <a:t>na katerikoli drugi šoli. </a:t>
            </a:r>
            <a:r>
              <a:rPr kumimoji="0" lang="sl-SI" sz="1600" b="0" i="0" u="none" strike="noStrike" kern="0" cap="none" spc="90" normalizeH="0" baseline="0" noProof="0" dirty="0">
                <a:ln>
                  <a:noFill/>
                </a:ln>
                <a:solidFill>
                  <a:srgbClr val="FF0000"/>
                </a:solidFill>
                <a:effectLst/>
                <a:uLnTx/>
                <a:uFillTx/>
                <a:cs typeface="Arial"/>
              </a:rPr>
              <a:t>Običajno ima vsaka šola več programov in ni nujno, da so omejitve na vseh programih.</a:t>
            </a:r>
          </a:p>
          <a:p>
            <a:pPr marL="12700" marR="5080" lvl="0" indent="0" defTabSz="914400" eaLnBrk="1" fontAlgn="auto" latinLnBrk="0" hangingPunct="1">
              <a:lnSpc>
                <a:spcPct val="117600"/>
              </a:lnSpc>
              <a:spcBef>
                <a:spcPts val="0"/>
              </a:spcBef>
              <a:spcAft>
                <a:spcPts val="0"/>
              </a:spcAft>
              <a:buClrTx/>
              <a:buSzTx/>
              <a:buFontTx/>
              <a:buNone/>
              <a:tabLst>
                <a:tab pos="2998470" algn="l"/>
              </a:tabLst>
              <a:defRPr/>
            </a:pPr>
            <a:endParaRPr kumimoji="0" lang="sl-SI" sz="1600" b="0" i="0" u="none" strike="noStrike" kern="0" cap="none" spc="90" normalizeH="0" baseline="0" noProof="0" dirty="0">
              <a:ln>
                <a:noFill/>
              </a:ln>
              <a:solidFill>
                <a:sysClr val="windowText" lastClr="000000"/>
              </a:solidFill>
              <a:effectLst/>
              <a:uLnTx/>
              <a:uFillTx/>
              <a:cs typeface="Arial"/>
            </a:endParaRPr>
          </a:p>
          <a:p>
            <a:pPr marL="12700" marR="5080" lvl="0" indent="0" defTabSz="914400" eaLnBrk="1" fontAlgn="auto" latinLnBrk="0" hangingPunct="1">
              <a:lnSpc>
                <a:spcPct val="117600"/>
              </a:lnSpc>
              <a:spcBef>
                <a:spcPts val="0"/>
              </a:spcBef>
              <a:spcAft>
                <a:spcPts val="0"/>
              </a:spcAft>
              <a:buClrTx/>
              <a:buSzTx/>
              <a:buFontTx/>
              <a:buNone/>
              <a:tabLst>
                <a:tab pos="2998470" algn="l"/>
              </a:tabLst>
              <a:defRPr/>
            </a:pPr>
            <a:r>
              <a:rPr kumimoji="0" lang="sl-SI" sz="1600" b="0" i="0" u="none" strike="noStrike" kern="0" cap="none" spc="0" normalizeH="0" baseline="0" noProof="0" dirty="0">
                <a:ln>
                  <a:noFill/>
                </a:ln>
                <a:solidFill>
                  <a:sysClr val="windowText" lastClr="000000"/>
                </a:solidFill>
                <a:effectLst/>
                <a:uLnTx/>
                <a:uFillTx/>
                <a:cs typeface="Arial"/>
              </a:rPr>
              <a:t>Če</a:t>
            </a:r>
            <a:r>
              <a:rPr kumimoji="0" lang="sl-SI" sz="1600" b="0" i="0" u="none" strike="noStrike" kern="0" cap="none" spc="-60" normalizeH="0" baseline="0" noProof="0" dirty="0">
                <a:ln>
                  <a:noFill/>
                </a:ln>
                <a:solidFill>
                  <a:sysClr val="windowText" lastClr="000000"/>
                </a:solidFill>
                <a:effectLst/>
                <a:uLnTx/>
                <a:uFillTx/>
                <a:cs typeface="Arial"/>
              </a:rPr>
              <a:t> </a:t>
            </a:r>
            <a:r>
              <a:rPr kumimoji="0" lang="sl-SI" sz="1600" b="0" i="0" u="none" strike="noStrike" kern="0" cap="none" spc="0" normalizeH="0" baseline="0" noProof="0" dirty="0">
                <a:ln>
                  <a:noFill/>
                </a:ln>
                <a:solidFill>
                  <a:sysClr val="windowText" lastClr="000000"/>
                </a:solidFill>
                <a:effectLst/>
                <a:uLnTx/>
                <a:uFillTx/>
                <a:cs typeface="Arial"/>
              </a:rPr>
              <a:t>se</a:t>
            </a:r>
            <a:r>
              <a:rPr kumimoji="0" lang="sl-SI" sz="1600" b="0" i="0" u="none" strike="noStrike" kern="0" cap="none" spc="-60" normalizeH="0" baseline="0" noProof="0" dirty="0">
                <a:ln>
                  <a:noFill/>
                </a:ln>
                <a:solidFill>
                  <a:sysClr val="windowText" lastClr="000000"/>
                </a:solidFill>
                <a:effectLst/>
                <a:uLnTx/>
                <a:uFillTx/>
                <a:cs typeface="Arial"/>
              </a:rPr>
              <a:t> učenec </a:t>
            </a:r>
            <a:r>
              <a:rPr kumimoji="0" lang="sl-SI" sz="1600" b="0" i="0" u="none" strike="noStrike" kern="0" cap="none" spc="175" normalizeH="0" baseline="0" noProof="0" dirty="0">
                <a:ln>
                  <a:noFill/>
                </a:ln>
                <a:solidFill>
                  <a:sysClr val="windowText" lastClr="000000"/>
                </a:solidFill>
                <a:effectLst/>
                <a:uLnTx/>
                <a:uFillTx/>
                <a:cs typeface="Arial"/>
              </a:rPr>
              <a:t>odloči</a:t>
            </a:r>
            <a:r>
              <a:rPr kumimoji="0" lang="sl-SI" sz="1600" b="0" i="0" u="none" strike="noStrike" kern="0" cap="none" spc="-60" normalizeH="0" baseline="0" noProof="0" dirty="0">
                <a:ln>
                  <a:noFill/>
                </a:ln>
                <a:solidFill>
                  <a:sysClr val="windowText" lastClr="000000"/>
                </a:solidFill>
                <a:effectLst/>
                <a:uLnTx/>
                <a:uFillTx/>
                <a:cs typeface="Arial"/>
              </a:rPr>
              <a:t> </a:t>
            </a:r>
            <a:r>
              <a:rPr kumimoji="0" lang="sl-SI" sz="1600" b="0" i="0" u="none" strike="noStrike" kern="0" cap="none" spc="85" normalizeH="0" baseline="0" noProof="0" dirty="0">
                <a:ln>
                  <a:noFill/>
                </a:ln>
                <a:solidFill>
                  <a:sysClr val="windowText" lastClr="000000"/>
                </a:solidFill>
                <a:effectLst/>
                <a:uLnTx/>
                <a:uFillTx/>
                <a:cs typeface="Arial"/>
              </a:rPr>
              <a:t>za</a:t>
            </a:r>
            <a:r>
              <a:rPr kumimoji="0" lang="sl-SI" sz="1600" b="0" i="0" u="none" strike="noStrike" kern="0" cap="none" spc="-65" normalizeH="0" baseline="0" noProof="0" dirty="0">
                <a:ln>
                  <a:noFill/>
                </a:ln>
                <a:solidFill>
                  <a:sysClr val="windowText" lastClr="000000"/>
                </a:solidFill>
                <a:effectLst/>
                <a:uLnTx/>
                <a:uFillTx/>
                <a:cs typeface="Arial"/>
              </a:rPr>
              <a:t> </a:t>
            </a:r>
            <a:r>
              <a:rPr kumimoji="0" lang="sl-SI" sz="1600" b="0" i="0" u="none" strike="noStrike" kern="0" cap="none" spc="145" normalizeH="0" baseline="0" noProof="0" dirty="0">
                <a:ln>
                  <a:noFill/>
                </a:ln>
                <a:solidFill>
                  <a:sysClr val="windowText" lastClr="000000"/>
                </a:solidFill>
                <a:effectLst/>
                <a:uLnTx/>
                <a:uFillTx/>
                <a:cs typeface="Arial"/>
              </a:rPr>
              <a:t>prenos</a:t>
            </a:r>
            <a:r>
              <a:rPr kumimoji="0" lang="sl-SI" sz="1600" b="0" i="0" u="none" strike="noStrike" kern="0" cap="none" spc="-60" normalizeH="0" baseline="0" noProof="0" dirty="0">
                <a:ln>
                  <a:noFill/>
                </a:ln>
                <a:solidFill>
                  <a:sysClr val="windowText" lastClr="000000"/>
                </a:solidFill>
                <a:effectLst/>
                <a:uLnTx/>
                <a:uFillTx/>
                <a:cs typeface="Arial"/>
              </a:rPr>
              <a:t> </a:t>
            </a:r>
            <a:r>
              <a:rPr kumimoji="0" lang="sl-SI" sz="1600" b="0" i="0" u="none" strike="noStrike" kern="0" cap="none" spc="130" normalizeH="0" baseline="0" noProof="0" dirty="0">
                <a:ln>
                  <a:noFill/>
                </a:ln>
                <a:solidFill>
                  <a:sysClr val="windowText" lastClr="000000"/>
                </a:solidFill>
                <a:effectLst/>
                <a:uLnTx/>
                <a:uFillTx/>
                <a:cs typeface="Arial"/>
              </a:rPr>
              <a:t>prijavnice, </a:t>
            </a:r>
            <a:r>
              <a:rPr kumimoji="0" lang="sl-SI" sz="1600" b="0" i="0" u="none" strike="noStrike" kern="0" cap="none" spc="155" normalizeH="0" baseline="0" noProof="0" dirty="0">
                <a:ln>
                  <a:noFill/>
                </a:ln>
                <a:solidFill>
                  <a:sysClr val="windowText" lastClr="000000"/>
                </a:solidFill>
                <a:effectLst/>
                <a:uLnTx/>
                <a:uFillTx/>
                <a:cs typeface="Arial"/>
              </a:rPr>
              <a:t>lahko</a:t>
            </a:r>
            <a:r>
              <a:rPr kumimoji="0" lang="sl-SI" sz="1600" b="0" i="0" u="none" strike="noStrike" kern="0" cap="none" spc="-60" normalizeH="0" baseline="0" noProof="0" dirty="0">
                <a:ln>
                  <a:noFill/>
                </a:ln>
                <a:solidFill>
                  <a:sysClr val="windowText" lastClr="000000"/>
                </a:solidFill>
                <a:effectLst/>
                <a:uLnTx/>
                <a:uFillTx/>
                <a:cs typeface="Arial"/>
              </a:rPr>
              <a:t> </a:t>
            </a:r>
            <a:r>
              <a:rPr kumimoji="0" lang="sl-SI" sz="1600" b="0" i="0" u="none" strike="noStrike" kern="0" cap="none" spc="135" normalizeH="0" baseline="0" noProof="0" dirty="0">
                <a:ln>
                  <a:noFill/>
                </a:ln>
                <a:solidFill>
                  <a:sysClr val="windowText" lastClr="000000"/>
                </a:solidFill>
                <a:effectLst/>
                <a:uLnTx/>
                <a:uFillTx/>
                <a:cs typeface="Arial"/>
              </a:rPr>
              <a:t>svojo</a:t>
            </a:r>
            <a:r>
              <a:rPr kumimoji="0" lang="sl-SI" sz="1600" b="0" i="0" u="none" strike="noStrike" kern="0" cap="none" spc="-55" normalizeH="0" baseline="0" noProof="0" dirty="0">
                <a:ln>
                  <a:noFill/>
                </a:ln>
                <a:solidFill>
                  <a:sysClr val="windowText" lastClr="000000"/>
                </a:solidFill>
                <a:effectLst/>
                <a:uLnTx/>
                <a:uFillTx/>
                <a:cs typeface="Arial"/>
              </a:rPr>
              <a:t> </a:t>
            </a:r>
            <a:r>
              <a:rPr kumimoji="0" lang="sl-SI" sz="1600" b="0" i="0" u="none" strike="noStrike" kern="0" cap="none" spc="170" normalizeH="0" baseline="0" noProof="0" dirty="0">
                <a:ln>
                  <a:noFill/>
                </a:ln>
                <a:solidFill>
                  <a:sysClr val="windowText" lastClr="000000"/>
                </a:solidFill>
                <a:effectLst/>
                <a:uLnTx/>
                <a:uFillTx/>
                <a:cs typeface="Arial"/>
              </a:rPr>
              <a:t>prijavnico</a:t>
            </a:r>
            <a:r>
              <a:rPr kumimoji="0" lang="sl-SI" sz="1600" b="0" i="0" u="none" strike="noStrike" kern="0" cap="none" spc="-55" normalizeH="0" baseline="0" noProof="0" dirty="0">
                <a:ln>
                  <a:noFill/>
                </a:ln>
                <a:solidFill>
                  <a:sysClr val="windowText" lastClr="000000"/>
                </a:solidFill>
                <a:effectLst/>
                <a:uLnTx/>
                <a:uFillTx/>
                <a:cs typeface="Arial"/>
              </a:rPr>
              <a:t> </a:t>
            </a:r>
            <a:r>
              <a:rPr kumimoji="0" lang="sl-SI" sz="1600" b="0" i="0" u="none" strike="noStrike" kern="0" cap="none" spc="85" normalizeH="0" baseline="0" noProof="0" dirty="0">
                <a:ln>
                  <a:noFill/>
                </a:ln>
                <a:solidFill>
                  <a:sysClr val="windowText" lastClr="000000"/>
                </a:solidFill>
                <a:effectLst/>
                <a:uLnTx/>
                <a:uFillTx/>
                <a:cs typeface="Arial"/>
              </a:rPr>
              <a:t>za</a:t>
            </a:r>
            <a:r>
              <a:rPr kumimoji="0" lang="sl-SI" sz="1600" b="0" i="0" u="none" strike="noStrike" kern="0" cap="none" spc="-55" normalizeH="0" baseline="0" noProof="0" dirty="0">
                <a:ln>
                  <a:noFill/>
                </a:ln>
                <a:solidFill>
                  <a:sysClr val="windowText" lastClr="000000"/>
                </a:solidFill>
                <a:effectLst/>
                <a:uLnTx/>
                <a:uFillTx/>
                <a:cs typeface="Arial"/>
              </a:rPr>
              <a:t> </a:t>
            </a:r>
            <a:r>
              <a:rPr kumimoji="0" lang="sl-SI" sz="1600" b="0" i="0" u="none" strike="noStrike" kern="0" cap="none" spc="135" normalizeH="0" baseline="0" noProof="0" dirty="0">
                <a:ln>
                  <a:noFill/>
                </a:ln>
                <a:solidFill>
                  <a:sysClr val="windowText" lastClr="000000"/>
                </a:solidFill>
                <a:effectLst/>
                <a:uLnTx/>
                <a:uFillTx/>
                <a:cs typeface="Arial"/>
              </a:rPr>
              <a:t>vpis</a:t>
            </a:r>
            <a:r>
              <a:rPr kumimoji="0" lang="sl-SI" sz="1600" b="0" i="0" u="none" strike="noStrike" kern="0" cap="none" spc="-55" normalizeH="0" baseline="0" noProof="0" dirty="0">
                <a:ln>
                  <a:noFill/>
                </a:ln>
                <a:solidFill>
                  <a:sysClr val="windowText" lastClr="000000"/>
                </a:solidFill>
                <a:effectLst/>
                <a:uLnTx/>
                <a:uFillTx/>
                <a:cs typeface="Arial"/>
              </a:rPr>
              <a:t> </a:t>
            </a:r>
            <a:r>
              <a:rPr kumimoji="0" lang="sl-SI" sz="1600" b="0" i="0" u="none" strike="noStrike" kern="0" cap="none" spc="204" normalizeH="0" baseline="0" noProof="0" dirty="0">
                <a:ln>
                  <a:noFill/>
                </a:ln>
                <a:solidFill>
                  <a:sysClr val="windowText" lastClr="000000"/>
                </a:solidFill>
                <a:effectLst/>
                <a:uLnTx/>
                <a:uFillTx/>
                <a:cs typeface="Arial"/>
              </a:rPr>
              <a:t>na</a:t>
            </a:r>
            <a:r>
              <a:rPr kumimoji="0" lang="sl-SI" sz="1600" b="0" i="0" u="none" strike="noStrike" kern="0" cap="none" spc="-55" normalizeH="0" baseline="0" noProof="0" dirty="0">
                <a:ln>
                  <a:noFill/>
                </a:ln>
                <a:solidFill>
                  <a:sysClr val="windowText" lastClr="000000"/>
                </a:solidFill>
                <a:effectLst/>
                <a:uLnTx/>
                <a:uFillTx/>
                <a:cs typeface="Arial"/>
              </a:rPr>
              <a:t> </a:t>
            </a:r>
            <a:r>
              <a:rPr kumimoji="0" lang="sl-SI" sz="1600" b="0" i="0" u="none" strike="noStrike" kern="0" cap="none" spc="160" normalizeH="0" baseline="0" noProof="0" dirty="0">
                <a:ln>
                  <a:noFill/>
                </a:ln>
                <a:solidFill>
                  <a:sysClr val="windowText" lastClr="000000"/>
                </a:solidFill>
                <a:effectLst/>
                <a:uLnTx/>
                <a:uFillTx/>
                <a:cs typeface="Arial"/>
              </a:rPr>
              <a:t>program,</a:t>
            </a:r>
            <a:r>
              <a:rPr kumimoji="0" lang="sl-SI" sz="1600" b="0" i="0" u="none" strike="noStrike" kern="0" cap="none" spc="-55" normalizeH="0" baseline="0" noProof="0" dirty="0">
                <a:ln>
                  <a:noFill/>
                </a:ln>
                <a:solidFill>
                  <a:sysClr val="windowText" lastClr="000000"/>
                </a:solidFill>
                <a:effectLst/>
                <a:uLnTx/>
                <a:uFillTx/>
                <a:cs typeface="Arial"/>
              </a:rPr>
              <a:t> </a:t>
            </a:r>
            <a:r>
              <a:rPr kumimoji="0" lang="sl-SI" sz="1600" b="0" i="0" u="none" strike="noStrike" kern="0" cap="none" spc="204" normalizeH="0" baseline="0" noProof="0" dirty="0">
                <a:ln>
                  <a:noFill/>
                </a:ln>
                <a:solidFill>
                  <a:sysClr val="windowText" lastClr="000000"/>
                </a:solidFill>
                <a:effectLst/>
                <a:uLnTx/>
                <a:uFillTx/>
                <a:cs typeface="Arial"/>
              </a:rPr>
              <a:t>na</a:t>
            </a:r>
            <a:r>
              <a:rPr kumimoji="0" lang="sl-SI" sz="1600" b="0" i="0" u="none" strike="noStrike" kern="0" cap="none" spc="-55" normalizeH="0" baseline="0" noProof="0" dirty="0">
                <a:ln>
                  <a:noFill/>
                </a:ln>
                <a:solidFill>
                  <a:sysClr val="windowText" lastClr="000000"/>
                </a:solidFill>
                <a:effectLst/>
                <a:uLnTx/>
                <a:uFillTx/>
                <a:cs typeface="Arial"/>
              </a:rPr>
              <a:t> </a:t>
            </a:r>
            <a:r>
              <a:rPr kumimoji="0" lang="sl-SI" sz="1600" b="0" i="0" u="none" strike="noStrike" kern="0" cap="none" spc="145" normalizeH="0" baseline="0" noProof="0" dirty="0">
                <a:ln>
                  <a:noFill/>
                </a:ln>
                <a:solidFill>
                  <a:sysClr val="windowText" lastClr="000000"/>
                </a:solidFill>
                <a:effectLst/>
                <a:uLnTx/>
                <a:uFillTx/>
                <a:cs typeface="Arial"/>
              </a:rPr>
              <a:t>katerega</a:t>
            </a:r>
            <a:r>
              <a:rPr kumimoji="0" lang="sl-SI" sz="1600" b="0" i="0" u="none" strike="noStrike" kern="0" cap="none" spc="-55" normalizeH="0" baseline="0" noProof="0" dirty="0">
                <a:ln>
                  <a:noFill/>
                </a:ln>
                <a:solidFill>
                  <a:sysClr val="windowText" lastClr="000000"/>
                </a:solidFill>
                <a:effectLst/>
                <a:uLnTx/>
                <a:uFillTx/>
                <a:cs typeface="Arial"/>
              </a:rPr>
              <a:t> </a:t>
            </a:r>
            <a:r>
              <a:rPr kumimoji="0" lang="sl-SI" sz="1600" b="0" i="0" u="none" strike="noStrike" kern="0" cap="none" spc="0" normalizeH="0" baseline="0" noProof="0" dirty="0">
                <a:ln>
                  <a:noFill/>
                </a:ln>
                <a:solidFill>
                  <a:sysClr val="windowText" lastClr="000000"/>
                </a:solidFill>
                <a:effectLst/>
                <a:uLnTx/>
                <a:uFillTx/>
                <a:cs typeface="Arial"/>
              </a:rPr>
              <a:t>se</a:t>
            </a:r>
            <a:r>
              <a:rPr kumimoji="0" lang="sl-SI" sz="1600" b="0" i="0" u="none" strike="noStrike" kern="0" cap="none" spc="-55" normalizeH="0" baseline="0" noProof="0" dirty="0">
                <a:ln>
                  <a:noFill/>
                </a:ln>
                <a:solidFill>
                  <a:sysClr val="windowText" lastClr="000000"/>
                </a:solidFill>
                <a:effectLst/>
                <a:uLnTx/>
                <a:uFillTx/>
                <a:cs typeface="Arial"/>
              </a:rPr>
              <a:t> </a:t>
            </a:r>
            <a:r>
              <a:rPr kumimoji="0" lang="sl-SI" sz="1600" b="0" i="0" u="none" strike="noStrike" kern="0" cap="none" spc="90" normalizeH="0" baseline="0" noProof="0" dirty="0">
                <a:ln>
                  <a:noFill/>
                </a:ln>
                <a:solidFill>
                  <a:sysClr val="windowText" lastClr="000000"/>
                </a:solidFill>
                <a:effectLst/>
                <a:uLnTx/>
                <a:uFillTx/>
                <a:cs typeface="Arial"/>
              </a:rPr>
              <a:t>je</a:t>
            </a:r>
            <a:r>
              <a:rPr kumimoji="0" lang="sl-SI" sz="1600" b="0" i="0" u="none" strike="noStrike" kern="0" cap="none" spc="-55" normalizeH="0" baseline="0" noProof="0" dirty="0">
                <a:ln>
                  <a:noFill/>
                </a:ln>
                <a:solidFill>
                  <a:sysClr val="windowText" lastClr="000000"/>
                </a:solidFill>
                <a:effectLst/>
                <a:uLnTx/>
                <a:uFillTx/>
                <a:cs typeface="Arial"/>
              </a:rPr>
              <a:t> </a:t>
            </a:r>
            <a:r>
              <a:rPr kumimoji="0" lang="sl-SI" sz="1600" b="0" i="0" u="none" strike="noStrike" kern="0" cap="none" spc="215" normalizeH="0" baseline="0" noProof="0" dirty="0">
                <a:ln>
                  <a:noFill/>
                </a:ln>
                <a:solidFill>
                  <a:sysClr val="windowText" lastClr="000000"/>
                </a:solidFill>
                <a:effectLst/>
                <a:uLnTx/>
                <a:uFillTx/>
                <a:cs typeface="Arial"/>
              </a:rPr>
              <a:t>prvotno</a:t>
            </a:r>
            <a:r>
              <a:rPr kumimoji="0" lang="sl-SI" sz="1600" b="0" i="0" u="none" strike="noStrike" kern="0" cap="none" spc="-55" normalizeH="0" baseline="0" noProof="0" dirty="0">
                <a:ln>
                  <a:noFill/>
                </a:ln>
                <a:solidFill>
                  <a:sysClr val="windowText" lastClr="000000"/>
                </a:solidFill>
                <a:effectLst/>
                <a:uLnTx/>
                <a:uFillTx/>
                <a:cs typeface="Arial"/>
              </a:rPr>
              <a:t> </a:t>
            </a:r>
            <a:r>
              <a:rPr kumimoji="0" lang="sl-SI" sz="1600" b="0" i="0" u="none" strike="noStrike" kern="0" cap="none" spc="150" normalizeH="0" baseline="0" noProof="0" dirty="0">
                <a:ln>
                  <a:noFill/>
                </a:ln>
                <a:solidFill>
                  <a:sysClr val="windowText" lastClr="000000"/>
                </a:solidFill>
                <a:effectLst/>
                <a:uLnTx/>
                <a:uFillTx/>
                <a:cs typeface="Arial"/>
              </a:rPr>
              <a:t>prijavil,</a:t>
            </a:r>
            <a:r>
              <a:rPr kumimoji="0" lang="sl-SI" sz="1600" b="0" i="0" u="none" strike="noStrike" kern="0" cap="none" spc="-55" normalizeH="0" baseline="0" noProof="0" dirty="0">
                <a:ln>
                  <a:noFill/>
                </a:ln>
                <a:solidFill>
                  <a:sysClr val="windowText" lastClr="000000"/>
                </a:solidFill>
                <a:effectLst/>
                <a:uLnTx/>
                <a:uFillTx/>
                <a:cs typeface="Arial"/>
              </a:rPr>
              <a:t> </a:t>
            </a:r>
            <a:r>
              <a:rPr kumimoji="0" lang="sl-SI" sz="1600" b="0" i="0" u="none" strike="noStrike" kern="0" cap="none" spc="114" normalizeH="0" baseline="0" noProof="0" dirty="0">
                <a:ln>
                  <a:noFill/>
                </a:ln>
                <a:solidFill>
                  <a:sysClr val="windowText" lastClr="000000"/>
                </a:solidFill>
                <a:effectLst/>
                <a:uLnTx/>
                <a:uFillTx/>
                <a:cs typeface="Arial"/>
              </a:rPr>
              <a:t>prenese</a:t>
            </a:r>
            <a:r>
              <a:rPr kumimoji="0" lang="sl-SI" sz="1600" b="0" i="0" u="none" strike="noStrike" kern="0" cap="none" spc="-55" normalizeH="0" baseline="0" noProof="0" dirty="0">
                <a:ln>
                  <a:noFill/>
                </a:ln>
                <a:solidFill>
                  <a:sysClr val="windowText" lastClr="000000"/>
                </a:solidFill>
                <a:effectLst/>
                <a:uLnTx/>
                <a:uFillTx/>
                <a:cs typeface="Arial"/>
              </a:rPr>
              <a:t> </a:t>
            </a:r>
            <a:r>
              <a:rPr kumimoji="0" lang="sl-SI" sz="1600" b="0" i="0" u="none" strike="noStrike" kern="0" cap="none" spc="204" normalizeH="0" baseline="0" noProof="0" dirty="0">
                <a:ln>
                  <a:noFill/>
                </a:ln>
                <a:solidFill>
                  <a:sysClr val="windowText" lastClr="000000"/>
                </a:solidFill>
                <a:effectLst/>
                <a:uLnTx/>
                <a:uFillTx/>
                <a:cs typeface="Arial"/>
              </a:rPr>
              <a:t>na</a:t>
            </a:r>
            <a:r>
              <a:rPr kumimoji="0" lang="sl-SI" sz="1600" b="0" i="0" u="none" strike="noStrike" kern="0" cap="none" spc="-55" normalizeH="0" baseline="0" noProof="0" dirty="0">
                <a:ln>
                  <a:noFill/>
                </a:ln>
                <a:solidFill>
                  <a:sysClr val="windowText" lastClr="000000"/>
                </a:solidFill>
                <a:effectLst/>
                <a:uLnTx/>
                <a:uFillTx/>
                <a:cs typeface="Arial"/>
              </a:rPr>
              <a:t> </a:t>
            </a:r>
            <a:r>
              <a:rPr kumimoji="0" lang="sl-SI" sz="1600" b="1" i="0" u="none" strike="noStrike" kern="0" cap="none" spc="155" normalizeH="0" baseline="0" noProof="0" dirty="0">
                <a:ln>
                  <a:noFill/>
                </a:ln>
                <a:solidFill>
                  <a:sysClr val="windowText" lastClr="000000"/>
                </a:solidFill>
                <a:effectLst/>
                <a:uLnTx/>
                <a:uFillTx/>
                <a:cs typeface="Arial"/>
              </a:rPr>
              <a:t>drug</a:t>
            </a:r>
            <a:r>
              <a:rPr kumimoji="0" lang="sl-SI" sz="1600" b="1" i="0" u="none" strike="noStrike" kern="0" cap="none" spc="-55" normalizeH="0" baseline="0" noProof="0" dirty="0">
                <a:ln>
                  <a:noFill/>
                </a:ln>
                <a:solidFill>
                  <a:sysClr val="windowText" lastClr="000000"/>
                </a:solidFill>
                <a:effectLst/>
                <a:uLnTx/>
                <a:uFillTx/>
                <a:cs typeface="Arial"/>
              </a:rPr>
              <a:t> </a:t>
            </a:r>
            <a:r>
              <a:rPr kumimoji="0" lang="sl-SI" sz="1600" b="1" i="0" u="none" strike="noStrike" kern="0" cap="none" spc="175" normalizeH="0" baseline="0" noProof="0" dirty="0">
                <a:ln>
                  <a:noFill/>
                </a:ln>
                <a:solidFill>
                  <a:sysClr val="windowText" lastClr="000000"/>
                </a:solidFill>
                <a:effectLst/>
                <a:uLnTx/>
                <a:uFillTx/>
                <a:cs typeface="Arial"/>
              </a:rPr>
              <a:t>program </a:t>
            </a:r>
            <a:r>
              <a:rPr kumimoji="0" lang="sl-SI" sz="1600" b="1" i="0" u="none" strike="noStrike" kern="0" cap="none" spc="170" normalizeH="0" baseline="0" noProof="0" dirty="0">
                <a:ln>
                  <a:noFill/>
                </a:ln>
                <a:solidFill>
                  <a:sysClr val="windowText" lastClr="000000"/>
                </a:solidFill>
                <a:effectLst/>
                <a:uLnTx/>
                <a:uFillTx/>
                <a:cs typeface="Arial"/>
              </a:rPr>
              <a:t>znotraj</a:t>
            </a:r>
            <a:r>
              <a:rPr kumimoji="0" lang="sl-SI" sz="1600" b="1" i="0" u="none" strike="noStrike" kern="0" cap="none" spc="-60" normalizeH="0" baseline="0" noProof="0" dirty="0">
                <a:ln>
                  <a:noFill/>
                </a:ln>
                <a:solidFill>
                  <a:sysClr val="windowText" lastClr="000000"/>
                </a:solidFill>
                <a:effectLst/>
                <a:uLnTx/>
                <a:uFillTx/>
                <a:cs typeface="Arial"/>
              </a:rPr>
              <a:t> </a:t>
            </a:r>
            <a:r>
              <a:rPr kumimoji="0" lang="sl-SI" sz="1600" b="1" i="0" u="none" strike="noStrike" kern="0" cap="none" spc="65" normalizeH="0" baseline="0" noProof="0" dirty="0">
                <a:ln>
                  <a:noFill/>
                </a:ln>
                <a:solidFill>
                  <a:sysClr val="windowText" lastClr="000000"/>
                </a:solidFill>
                <a:effectLst/>
                <a:uLnTx/>
                <a:uFillTx/>
                <a:cs typeface="Arial"/>
              </a:rPr>
              <a:t>šole </a:t>
            </a:r>
            <a:r>
              <a:rPr kumimoji="0" lang="sl-SI" sz="1600" b="0" i="0" u="none" strike="noStrike" kern="0" cap="none" spc="65" normalizeH="0" baseline="0" noProof="0" dirty="0">
                <a:ln>
                  <a:noFill/>
                </a:ln>
                <a:solidFill>
                  <a:sysClr val="windowText" lastClr="000000"/>
                </a:solidFill>
                <a:effectLst/>
                <a:uLnTx/>
                <a:uFillTx/>
                <a:cs typeface="Arial"/>
              </a:rPr>
              <a:t>ali </a:t>
            </a:r>
            <a:r>
              <a:rPr kumimoji="0" lang="sl-SI" sz="1600" b="1" i="0" u="none" strike="noStrike" kern="0" cap="none" spc="65" normalizeH="0" baseline="0" noProof="0" dirty="0">
                <a:ln>
                  <a:noFill/>
                </a:ln>
                <a:solidFill>
                  <a:sysClr val="windowText" lastClr="000000"/>
                </a:solidFill>
                <a:effectLst/>
                <a:uLnTx/>
                <a:uFillTx/>
                <a:cs typeface="Arial"/>
              </a:rPr>
              <a:t>na drugo šolo.</a:t>
            </a:r>
          </a:p>
          <a:p>
            <a:pPr marL="12700" marR="5080" lvl="0" indent="0" defTabSz="914400" eaLnBrk="1" fontAlgn="auto" latinLnBrk="0" hangingPunct="1">
              <a:lnSpc>
                <a:spcPct val="117600"/>
              </a:lnSpc>
              <a:spcBef>
                <a:spcPts val="0"/>
              </a:spcBef>
              <a:spcAft>
                <a:spcPts val="0"/>
              </a:spcAft>
              <a:buClrTx/>
              <a:buSzTx/>
              <a:buFontTx/>
              <a:buNone/>
              <a:tabLst>
                <a:tab pos="2998470" algn="l"/>
              </a:tabLst>
              <a:defRPr/>
            </a:pPr>
            <a:endParaRPr kumimoji="0" lang="sl-SI" sz="1600" b="1" i="0" u="none" strike="noStrike" kern="0" cap="none" spc="65" normalizeH="0" baseline="0" noProof="0" dirty="0">
              <a:ln>
                <a:noFill/>
              </a:ln>
              <a:solidFill>
                <a:sysClr val="windowText" lastClr="000000"/>
              </a:solidFill>
              <a:effectLst/>
              <a:uLnTx/>
              <a:uFillTx/>
              <a:cs typeface="Arial"/>
            </a:endParaRPr>
          </a:p>
          <a:p>
            <a:pPr marL="12700" marR="5080" lvl="0" indent="0" defTabSz="914400" eaLnBrk="1" fontAlgn="auto" latinLnBrk="0" hangingPunct="1">
              <a:lnSpc>
                <a:spcPct val="117600"/>
              </a:lnSpc>
              <a:spcBef>
                <a:spcPts val="0"/>
              </a:spcBef>
              <a:spcAft>
                <a:spcPts val="0"/>
              </a:spcAft>
              <a:buClrTx/>
              <a:buSzTx/>
              <a:buFontTx/>
              <a:buNone/>
              <a:tabLst>
                <a:tab pos="2998470" algn="l"/>
              </a:tabLst>
              <a:defRPr/>
            </a:pPr>
            <a:r>
              <a:rPr kumimoji="0" lang="sl-SI" sz="1600" b="0" i="0" u="none" strike="noStrike" kern="0" cap="none" spc="65" normalizeH="0" baseline="0" noProof="0" dirty="0">
                <a:ln>
                  <a:noFill/>
                </a:ln>
                <a:solidFill>
                  <a:sysClr val="windowText" lastClr="000000"/>
                </a:solidFill>
                <a:effectLst/>
                <a:uLnTx/>
                <a:uFillTx/>
                <a:cs typeface="Arial"/>
              </a:rPr>
              <a:t>V</a:t>
            </a:r>
            <a:r>
              <a:rPr kumimoji="0" lang="sl-SI" sz="1600" b="0" i="0" u="none" strike="noStrike" kern="0" cap="none" spc="-55" normalizeH="0" baseline="0" noProof="0" dirty="0">
                <a:ln>
                  <a:noFill/>
                </a:ln>
                <a:solidFill>
                  <a:sysClr val="windowText" lastClr="000000"/>
                </a:solidFill>
                <a:effectLst/>
                <a:uLnTx/>
                <a:uFillTx/>
                <a:cs typeface="Arial"/>
              </a:rPr>
              <a:t> </a:t>
            </a:r>
            <a:r>
              <a:rPr kumimoji="0" lang="sl-SI" sz="1600" b="0" i="0" u="none" strike="noStrike" kern="0" cap="none" spc="150" normalizeH="0" baseline="0" noProof="0" dirty="0">
                <a:ln>
                  <a:noFill/>
                </a:ln>
                <a:solidFill>
                  <a:sysClr val="windowText" lastClr="000000"/>
                </a:solidFill>
                <a:effectLst/>
                <a:uLnTx/>
                <a:uFillTx/>
                <a:cs typeface="Arial"/>
              </a:rPr>
              <a:t>drugem</a:t>
            </a:r>
            <a:r>
              <a:rPr kumimoji="0" lang="sl-SI" sz="1600" b="0" i="0" u="none" strike="noStrike" kern="0" cap="none" spc="-60" normalizeH="0" baseline="0" noProof="0" dirty="0">
                <a:ln>
                  <a:noFill/>
                </a:ln>
                <a:solidFill>
                  <a:sysClr val="windowText" lastClr="000000"/>
                </a:solidFill>
                <a:effectLst/>
                <a:uLnTx/>
                <a:uFillTx/>
                <a:cs typeface="Arial"/>
              </a:rPr>
              <a:t> </a:t>
            </a:r>
            <a:r>
              <a:rPr kumimoji="0" lang="sl-SI" sz="1600" b="0" i="0" u="none" strike="noStrike" kern="0" cap="none" spc="140" normalizeH="0" baseline="0" noProof="0" dirty="0">
                <a:ln>
                  <a:noFill/>
                </a:ln>
                <a:solidFill>
                  <a:sysClr val="windowText" lastClr="000000"/>
                </a:solidFill>
                <a:effectLst/>
                <a:uLnTx/>
                <a:uFillTx/>
                <a:cs typeface="Arial"/>
              </a:rPr>
              <a:t>roku</a:t>
            </a:r>
            <a:r>
              <a:rPr kumimoji="0" lang="sl-SI" sz="1600" b="0" i="0" u="none" strike="noStrike" kern="0" cap="none" spc="-55" normalizeH="0" baseline="0" noProof="0" dirty="0">
                <a:ln>
                  <a:noFill/>
                </a:ln>
                <a:solidFill>
                  <a:sysClr val="windowText" lastClr="000000"/>
                </a:solidFill>
                <a:effectLst/>
                <a:uLnTx/>
                <a:uFillTx/>
                <a:cs typeface="Arial"/>
              </a:rPr>
              <a:t> </a:t>
            </a:r>
            <a:r>
              <a:rPr kumimoji="0" lang="sl-SI" sz="1600" b="0" i="0" u="none" strike="noStrike" kern="0" cap="none" spc="120" normalizeH="0" baseline="0" noProof="0" dirty="0">
                <a:ln>
                  <a:noFill/>
                </a:ln>
                <a:solidFill>
                  <a:sysClr val="windowText" lastClr="000000"/>
                </a:solidFill>
                <a:effectLst/>
                <a:uLnTx/>
                <a:uFillTx/>
                <a:cs typeface="Arial"/>
              </a:rPr>
              <a:t>izbirnega</a:t>
            </a:r>
            <a:r>
              <a:rPr kumimoji="0" lang="sl-SI" sz="1600" b="0" i="0" u="none" strike="noStrike" kern="0" cap="none" spc="-55" normalizeH="0" baseline="0" noProof="0" dirty="0">
                <a:ln>
                  <a:noFill/>
                </a:ln>
                <a:solidFill>
                  <a:sysClr val="windowText" lastClr="000000"/>
                </a:solidFill>
                <a:effectLst/>
                <a:uLnTx/>
                <a:uFillTx/>
                <a:cs typeface="Arial"/>
              </a:rPr>
              <a:t> </a:t>
            </a:r>
            <a:r>
              <a:rPr kumimoji="0" lang="sl-SI" sz="1600" b="0" i="0" u="none" strike="noStrike" kern="0" cap="none" spc="175" normalizeH="0" baseline="0" noProof="0" dirty="0">
                <a:ln>
                  <a:noFill/>
                </a:ln>
                <a:solidFill>
                  <a:sysClr val="windowText" lastClr="000000"/>
                </a:solidFill>
                <a:effectLst/>
                <a:uLnTx/>
                <a:uFillTx/>
                <a:cs typeface="Arial"/>
              </a:rPr>
              <a:t>postopka</a:t>
            </a:r>
            <a:r>
              <a:rPr kumimoji="0" lang="sl-SI" sz="1600" b="0" i="0" u="none" strike="noStrike" kern="0" cap="none" spc="-60" normalizeH="0" baseline="0" noProof="0" dirty="0">
                <a:ln>
                  <a:noFill/>
                </a:ln>
                <a:solidFill>
                  <a:sysClr val="windowText" lastClr="000000"/>
                </a:solidFill>
                <a:effectLst/>
                <a:uLnTx/>
                <a:uFillTx/>
                <a:cs typeface="Arial"/>
              </a:rPr>
              <a:t> </a:t>
            </a:r>
            <a:r>
              <a:rPr kumimoji="0" lang="sl-SI" sz="1600" b="0" i="0" u="none" strike="noStrike" kern="0" cap="none" spc="155" normalizeH="0" baseline="0" noProof="0" dirty="0">
                <a:ln>
                  <a:noFill/>
                </a:ln>
                <a:solidFill>
                  <a:sysClr val="windowText" lastClr="000000"/>
                </a:solidFill>
                <a:effectLst/>
                <a:uLnTx/>
                <a:uFillTx/>
                <a:cs typeface="Arial"/>
              </a:rPr>
              <a:t>lahko</a:t>
            </a:r>
            <a:r>
              <a:rPr kumimoji="0" lang="sl-SI" sz="1600" b="0" i="0" u="none" strike="noStrike" kern="0" cap="none" spc="-55" normalizeH="0" baseline="0" noProof="0" dirty="0">
                <a:ln>
                  <a:noFill/>
                </a:ln>
                <a:solidFill>
                  <a:sysClr val="windowText" lastClr="000000"/>
                </a:solidFill>
                <a:effectLst/>
                <a:uLnTx/>
                <a:uFillTx/>
                <a:cs typeface="Arial"/>
              </a:rPr>
              <a:t> </a:t>
            </a:r>
            <a:r>
              <a:rPr kumimoji="0" lang="sl-SI" sz="1600" b="0" i="0" u="none" strike="noStrike" kern="0" cap="none" spc="160" normalizeH="0" baseline="0" noProof="0" dirty="0">
                <a:ln>
                  <a:noFill/>
                </a:ln>
                <a:solidFill>
                  <a:sysClr val="windowText" lastClr="000000"/>
                </a:solidFill>
                <a:effectLst/>
                <a:uLnTx/>
                <a:uFillTx/>
                <a:cs typeface="Arial"/>
              </a:rPr>
              <a:t>navede</a:t>
            </a:r>
            <a:r>
              <a:rPr kumimoji="0" lang="sl-SI" sz="1600" b="0" i="0" u="none" strike="noStrike" kern="0" cap="none" spc="-55" normalizeH="0" baseline="0" noProof="0" dirty="0">
                <a:ln>
                  <a:noFill/>
                </a:ln>
                <a:solidFill>
                  <a:sysClr val="windowText" lastClr="000000"/>
                </a:solidFill>
                <a:effectLst/>
                <a:uLnTx/>
                <a:uFillTx/>
                <a:cs typeface="Arial"/>
              </a:rPr>
              <a:t> </a:t>
            </a:r>
            <a:r>
              <a:rPr kumimoji="0" lang="sl-SI" sz="1600" b="1" i="0" u="none" strike="noStrike" kern="0" cap="none" spc="135" normalizeH="0" baseline="0" noProof="0" dirty="0">
                <a:ln>
                  <a:noFill/>
                </a:ln>
                <a:solidFill>
                  <a:sysClr val="windowText" lastClr="000000"/>
                </a:solidFill>
                <a:effectLst/>
                <a:uLnTx/>
                <a:uFillTx/>
                <a:cs typeface="Arial"/>
              </a:rPr>
              <a:t>več</a:t>
            </a:r>
            <a:r>
              <a:rPr kumimoji="0" lang="sl-SI" sz="1600" b="1" i="0" u="none" strike="noStrike" kern="0" cap="none" spc="-55" normalizeH="0" baseline="0" noProof="0" dirty="0">
                <a:ln>
                  <a:noFill/>
                </a:ln>
                <a:solidFill>
                  <a:sysClr val="windowText" lastClr="000000"/>
                </a:solidFill>
                <a:effectLst/>
                <a:uLnTx/>
                <a:uFillTx/>
                <a:cs typeface="Arial"/>
              </a:rPr>
              <a:t> </a:t>
            </a:r>
            <a:r>
              <a:rPr kumimoji="0" lang="sl-SI" sz="1600" b="1" i="0" u="none" strike="noStrike" kern="0" cap="none" spc="165" normalizeH="0" baseline="0" noProof="0" dirty="0">
                <a:ln>
                  <a:noFill/>
                </a:ln>
                <a:solidFill>
                  <a:sysClr val="windowText" lastClr="000000"/>
                </a:solidFill>
                <a:effectLst/>
                <a:uLnTx/>
                <a:uFillTx/>
                <a:cs typeface="Arial"/>
              </a:rPr>
              <a:t>programov</a:t>
            </a:r>
            <a:r>
              <a:rPr kumimoji="0" lang="sl-SI" sz="1600" b="0" i="0" u="none" strike="noStrike" kern="0" cap="none" spc="165" normalizeH="0" baseline="0" noProof="0" dirty="0">
                <a:ln>
                  <a:noFill/>
                </a:ln>
                <a:solidFill>
                  <a:sysClr val="windowText" lastClr="000000"/>
                </a:solidFill>
                <a:effectLst/>
                <a:uLnTx/>
                <a:uFillTx/>
                <a:cs typeface="Arial"/>
              </a:rPr>
              <a:t>,</a:t>
            </a:r>
            <a:r>
              <a:rPr kumimoji="0" lang="sl-SI" sz="1600" b="0" i="0" u="none" strike="noStrike" kern="0" cap="none" spc="-60" normalizeH="0" baseline="0" noProof="0" dirty="0">
                <a:ln>
                  <a:noFill/>
                </a:ln>
                <a:solidFill>
                  <a:sysClr val="windowText" lastClr="000000"/>
                </a:solidFill>
                <a:effectLst/>
                <a:uLnTx/>
                <a:uFillTx/>
                <a:cs typeface="Arial"/>
              </a:rPr>
              <a:t> </a:t>
            </a:r>
            <a:r>
              <a:rPr kumimoji="0" lang="sl-SI" sz="1600" b="0" i="0" u="none" strike="noStrike" kern="0" cap="none" spc="65" normalizeH="0" baseline="0" noProof="0" dirty="0">
                <a:ln>
                  <a:noFill/>
                </a:ln>
                <a:solidFill>
                  <a:sysClr val="windowText" lastClr="000000"/>
                </a:solidFill>
                <a:effectLst/>
                <a:uLnTx/>
                <a:uFillTx/>
                <a:cs typeface="Arial"/>
              </a:rPr>
              <a:t>ki</a:t>
            </a:r>
            <a:r>
              <a:rPr kumimoji="0" lang="sl-SI" sz="1600" b="0" i="0" u="none" strike="noStrike" kern="0" cap="none" spc="-55" normalizeH="0" baseline="0" noProof="0" dirty="0">
                <a:ln>
                  <a:noFill/>
                </a:ln>
                <a:solidFill>
                  <a:sysClr val="windowText" lastClr="000000"/>
                </a:solidFill>
                <a:effectLst/>
                <a:uLnTx/>
                <a:uFillTx/>
                <a:cs typeface="Arial"/>
              </a:rPr>
              <a:t> </a:t>
            </a:r>
            <a:r>
              <a:rPr kumimoji="0" lang="sl-SI" sz="1600" b="0" i="0" u="none" strike="noStrike" kern="0" cap="none" spc="0" normalizeH="0" baseline="0" noProof="0" dirty="0">
                <a:ln>
                  <a:noFill/>
                </a:ln>
                <a:solidFill>
                  <a:sysClr val="windowText" lastClr="000000"/>
                </a:solidFill>
                <a:effectLst/>
                <a:uLnTx/>
                <a:uFillTx/>
                <a:cs typeface="Arial"/>
              </a:rPr>
              <a:t>se</a:t>
            </a:r>
            <a:r>
              <a:rPr kumimoji="0" lang="sl-SI" sz="1600" b="0" i="0" u="none" strike="noStrike" kern="0" cap="none" spc="-55" normalizeH="0" baseline="0" noProof="0" dirty="0">
                <a:ln>
                  <a:noFill/>
                </a:ln>
                <a:solidFill>
                  <a:sysClr val="windowText" lastClr="000000"/>
                </a:solidFill>
                <a:effectLst/>
                <a:uLnTx/>
                <a:uFillTx/>
                <a:cs typeface="Arial"/>
              </a:rPr>
              <a:t> </a:t>
            </a:r>
            <a:r>
              <a:rPr kumimoji="0" lang="sl-SI" sz="1600" b="0" i="0" u="none" strike="noStrike" kern="0" cap="none" spc="140" normalizeH="0" baseline="0" noProof="0" dirty="0">
                <a:ln>
                  <a:noFill/>
                </a:ln>
                <a:solidFill>
                  <a:sysClr val="windowText" lastClr="000000"/>
                </a:solidFill>
                <a:effectLst/>
                <a:uLnTx/>
                <a:uFillTx/>
                <a:cs typeface="Arial"/>
              </a:rPr>
              <a:t>izvajajo</a:t>
            </a:r>
            <a:r>
              <a:rPr kumimoji="0" lang="sl-SI" sz="1600" b="0" i="0" u="none" strike="noStrike" kern="0" cap="none" spc="-60" normalizeH="0" baseline="0" noProof="0" dirty="0">
                <a:ln>
                  <a:noFill/>
                </a:ln>
                <a:solidFill>
                  <a:sysClr val="windowText" lastClr="000000"/>
                </a:solidFill>
                <a:effectLst/>
                <a:uLnTx/>
                <a:uFillTx/>
                <a:cs typeface="Arial"/>
              </a:rPr>
              <a:t> </a:t>
            </a:r>
            <a:r>
              <a:rPr kumimoji="0" lang="sl-SI" sz="1600" b="1" i="0" u="none" strike="noStrike" kern="0" cap="none" spc="170" normalizeH="0" baseline="0" noProof="0" dirty="0">
                <a:ln>
                  <a:noFill/>
                </a:ln>
                <a:solidFill>
                  <a:sysClr val="windowText" lastClr="000000"/>
                </a:solidFill>
                <a:effectLst/>
                <a:uLnTx/>
                <a:uFillTx/>
                <a:cs typeface="Arial"/>
              </a:rPr>
              <a:t>znotraj</a:t>
            </a:r>
            <a:r>
              <a:rPr kumimoji="0" lang="sl-SI" sz="1600" b="1" i="0" u="none" strike="noStrike" kern="0" cap="none" spc="-55" normalizeH="0" baseline="0" noProof="0" dirty="0">
                <a:ln>
                  <a:noFill/>
                </a:ln>
                <a:solidFill>
                  <a:sysClr val="windowText" lastClr="000000"/>
                </a:solidFill>
                <a:effectLst/>
                <a:uLnTx/>
                <a:uFillTx/>
                <a:cs typeface="Arial"/>
              </a:rPr>
              <a:t> </a:t>
            </a:r>
            <a:r>
              <a:rPr kumimoji="0" lang="sl-SI" sz="1600" b="1" i="0" u="none" strike="noStrike" kern="0" cap="none" spc="114" normalizeH="0" baseline="0" noProof="0" dirty="0">
                <a:ln>
                  <a:noFill/>
                </a:ln>
                <a:solidFill>
                  <a:sysClr val="windowText" lastClr="000000"/>
                </a:solidFill>
                <a:effectLst/>
                <a:uLnTx/>
                <a:uFillTx/>
                <a:cs typeface="Arial"/>
              </a:rPr>
              <a:t>naše ali druge šole</a:t>
            </a:r>
            <a:r>
              <a:rPr kumimoji="0" lang="sl-SI" sz="1600" b="1" i="0" u="none" strike="noStrike" kern="0" cap="none" spc="70" normalizeH="0" baseline="0" noProof="0" dirty="0">
                <a:ln>
                  <a:noFill/>
                </a:ln>
                <a:solidFill>
                  <a:sysClr val="windowText" lastClr="000000"/>
                </a:solidFill>
                <a:effectLst/>
                <a:uLnTx/>
                <a:uFillTx/>
                <a:cs typeface="Arial"/>
              </a:rPr>
              <a:t>.</a:t>
            </a:r>
            <a:endParaRPr kumimoji="0" lang="sl-SI" sz="1600" b="1" i="0" u="none" strike="noStrike" kern="0" cap="none" spc="0" normalizeH="0" baseline="0" noProof="0" dirty="0">
              <a:ln>
                <a:noFill/>
              </a:ln>
              <a:solidFill>
                <a:sysClr val="windowText" lastClr="000000"/>
              </a:solidFill>
              <a:effectLst/>
              <a:uLnTx/>
              <a:uFillTx/>
              <a:cs typeface="Arial"/>
            </a:endParaRPr>
          </a:p>
          <a:p>
            <a:pPr marL="0" marR="0" lvl="0" indent="0" defTabSz="914400" eaLnBrk="1" fontAlgn="auto" latinLnBrk="0" hangingPunct="1">
              <a:lnSpc>
                <a:spcPct val="100000"/>
              </a:lnSpc>
              <a:spcBef>
                <a:spcPts val="670"/>
              </a:spcBef>
              <a:spcAft>
                <a:spcPts val="0"/>
              </a:spcAft>
              <a:buClrTx/>
              <a:buSzTx/>
              <a:buFontTx/>
              <a:buNone/>
              <a:tabLst/>
              <a:defRPr/>
            </a:pPr>
            <a:endParaRPr kumimoji="0" lang="sl-SI" sz="1600" b="0" i="0" u="none" strike="noStrike" kern="0" cap="none" spc="0" normalizeH="0" baseline="0" noProof="0" dirty="0">
              <a:ln>
                <a:noFill/>
              </a:ln>
              <a:solidFill>
                <a:sysClr val="windowText" lastClr="000000"/>
              </a:solidFill>
              <a:effectLst/>
              <a:uLnTx/>
              <a:uFillTx/>
              <a:cs typeface="Arial"/>
            </a:endParaRPr>
          </a:p>
          <a:p>
            <a:pPr marL="12700" marR="607695" lvl="0" indent="0" defTabSz="914400" eaLnBrk="1" fontAlgn="auto" latinLnBrk="0" hangingPunct="1">
              <a:lnSpc>
                <a:spcPct val="117600"/>
              </a:lnSpc>
              <a:spcBef>
                <a:spcPts val="0"/>
              </a:spcBef>
              <a:spcAft>
                <a:spcPts val="0"/>
              </a:spcAft>
              <a:buClrTx/>
              <a:buSzTx/>
              <a:buFontTx/>
              <a:buNone/>
              <a:tabLst/>
              <a:defRPr/>
            </a:pPr>
            <a:r>
              <a:rPr kumimoji="0" lang="sl-SI" sz="1600" b="0" i="0" u="none" strike="noStrike" kern="0" cap="none" spc="145" normalizeH="0" baseline="0" noProof="0" dirty="0">
                <a:ln>
                  <a:noFill/>
                </a:ln>
                <a:solidFill>
                  <a:sysClr val="windowText" lastClr="000000"/>
                </a:solidFill>
                <a:effectLst/>
                <a:uLnTx/>
                <a:uFillTx/>
                <a:cs typeface="Arial"/>
              </a:rPr>
              <a:t>Vse pomembne informacije najdete na MVI (Ministrstvo za vzgojo in izobraževanje)</a:t>
            </a:r>
            <a:r>
              <a:rPr kumimoji="0" lang="sl-SI" sz="1600" b="0" i="0" u="none" strike="noStrike" kern="0" cap="none" spc="80" normalizeH="0" baseline="0" noProof="0" dirty="0">
                <a:ln>
                  <a:noFill/>
                </a:ln>
                <a:solidFill>
                  <a:sysClr val="windowText" lastClr="000000"/>
                </a:solidFill>
                <a:effectLst/>
                <a:uLnTx/>
                <a:uFillTx/>
                <a:cs typeface="Arial"/>
              </a:rPr>
              <a:t>.</a:t>
            </a:r>
            <a:r>
              <a:rPr kumimoji="0" lang="sl-SI" sz="1600" b="0" i="0" u="none" strike="noStrike" kern="0" cap="none" spc="-60" normalizeH="0" baseline="0" noProof="0" dirty="0">
                <a:ln>
                  <a:noFill/>
                </a:ln>
                <a:solidFill>
                  <a:sysClr val="windowText" lastClr="000000"/>
                </a:solidFill>
                <a:effectLst/>
                <a:uLnTx/>
                <a:uFillTx/>
                <a:cs typeface="Arial"/>
              </a:rPr>
              <a:t> </a:t>
            </a:r>
            <a:r>
              <a:rPr kumimoji="0" lang="sl-SI" sz="1600" b="0" i="0" u="none" strike="noStrike" kern="0" cap="none" spc="125" normalizeH="0" baseline="0" noProof="0" dirty="0">
                <a:ln>
                  <a:noFill/>
                </a:ln>
                <a:solidFill>
                  <a:sysClr val="windowText" lastClr="000000"/>
                </a:solidFill>
                <a:effectLst/>
                <a:uLnTx/>
                <a:uFillTx/>
                <a:cs typeface="Arial"/>
              </a:rPr>
              <a:t>Povezava</a:t>
            </a:r>
            <a:r>
              <a:rPr kumimoji="0" lang="sl-SI" sz="1600" b="0" i="0" u="none" strike="noStrike" kern="0" cap="none" spc="-60" normalizeH="0" baseline="0" noProof="0" dirty="0">
                <a:ln>
                  <a:noFill/>
                </a:ln>
                <a:solidFill>
                  <a:sysClr val="windowText" lastClr="000000"/>
                </a:solidFill>
                <a:effectLst/>
                <a:uLnTx/>
                <a:uFillTx/>
                <a:cs typeface="Arial"/>
              </a:rPr>
              <a:t> </a:t>
            </a:r>
            <a:r>
              <a:rPr kumimoji="0" lang="sl-SI" sz="1600" b="0" i="0" u="none" strike="noStrike" kern="0" cap="none" spc="204" normalizeH="0" baseline="0" noProof="0" dirty="0">
                <a:ln>
                  <a:noFill/>
                </a:ln>
                <a:solidFill>
                  <a:sysClr val="windowText" lastClr="000000"/>
                </a:solidFill>
                <a:effectLst/>
                <a:uLnTx/>
                <a:uFillTx/>
                <a:cs typeface="Arial"/>
              </a:rPr>
              <a:t>do</a:t>
            </a:r>
            <a:r>
              <a:rPr kumimoji="0" lang="sl-SI" sz="1600" b="0" i="0" u="none" strike="noStrike" kern="0" cap="none" spc="-60" normalizeH="0" baseline="0" noProof="0" dirty="0">
                <a:ln>
                  <a:noFill/>
                </a:ln>
                <a:solidFill>
                  <a:sysClr val="windowText" lastClr="000000"/>
                </a:solidFill>
                <a:effectLst/>
                <a:uLnTx/>
                <a:uFillTx/>
                <a:cs typeface="Arial"/>
              </a:rPr>
              <a:t> </a:t>
            </a:r>
            <a:r>
              <a:rPr kumimoji="0" lang="sl-SI" sz="1600" b="0" i="0" u="none" strike="noStrike" kern="0" cap="none" spc="155" normalizeH="0" baseline="0" noProof="0" dirty="0">
                <a:ln>
                  <a:noFill/>
                </a:ln>
                <a:solidFill>
                  <a:sysClr val="windowText" lastClr="000000"/>
                </a:solidFill>
                <a:effectLst/>
                <a:uLnTx/>
                <a:uFillTx/>
                <a:cs typeface="Arial"/>
              </a:rPr>
              <a:t>spletne</a:t>
            </a:r>
            <a:r>
              <a:rPr kumimoji="0" lang="sl-SI" sz="1600" b="0" i="0" u="none" strike="noStrike" kern="0" cap="none" spc="-60" normalizeH="0" baseline="0" noProof="0" dirty="0">
                <a:ln>
                  <a:noFill/>
                </a:ln>
                <a:solidFill>
                  <a:sysClr val="windowText" lastClr="000000"/>
                </a:solidFill>
                <a:effectLst/>
                <a:uLnTx/>
                <a:uFillTx/>
                <a:cs typeface="Arial"/>
              </a:rPr>
              <a:t> </a:t>
            </a:r>
            <a:r>
              <a:rPr kumimoji="0" lang="sl-SI" sz="1600" b="0" i="0" u="none" strike="noStrike" kern="0" cap="none" spc="180" normalizeH="0" baseline="0" noProof="0" dirty="0">
                <a:ln>
                  <a:noFill/>
                </a:ln>
                <a:solidFill>
                  <a:sysClr val="windowText" lastClr="000000"/>
                </a:solidFill>
                <a:effectLst/>
                <a:uLnTx/>
                <a:uFillTx/>
                <a:cs typeface="Arial"/>
              </a:rPr>
              <a:t>strani</a:t>
            </a:r>
            <a:r>
              <a:rPr kumimoji="0" lang="sl-SI" sz="1600" b="0" i="0" u="none" strike="noStrike" kern="0" cap="none" spc="-60" normalizeH="0" baseline="0" noProof="0" dirty="0">
                <a:ln>
                  <a:noFill/>
                </a:ln>
                <a:solidFill>
                  <a:sysClr val="windowText" lastClr="000000"/>
                </a:solidFill>
                <a:effectLst/>
                <a:uLnTx/>
                <a:uFillTx/>
                <a:cs typeface="Arial"/>
              </a:rPr>
              <a:t> </a:t>
            </a:r>
            <a:r>
              <a:rPr kumimoji="0" lang="sl-SI" sz="1600" b="0" i="0" u="none" strike="noStrike" kern="0" cap="none" spc="90" normalizeH="0" baseline="0" noProof="0" dirty="0">
                <a:ln>
                  <a:noFill/>
                </a:ln>
                <a:solidFill>
                  <a:sysClr val="windowText" lastClr="000000"/>
                </a:solidFill>
                <a:effectLst/>
                <a:uLnTx/>
                <a:uFillTx/>
                <a:cs typeface="Arial"/>
              </a:rPr>
              <a:t>je</a:t>
            </a:r>
            <a:r>
              <a:rPr kumimoji="0" lang="sl-SI" sz="1600" b="0" i="0" u="none" strike="noStrike" kern="0" cap="none" spc="-60" normalizeH="0" baseline="0" noProof="0" dirty="0">
                <a:ln>
                  <a:noFill/>
                </a:ln>
                <a:solidFill>
                  <a:sysClr val="windowText" lastClr="000000"/>
                </a:solidFill>
                <a:effectLst/>
                <a:uLnTx/>
                <a:uFillTx/>
                <a:cs typeface="Arial"/>
              </a:rPr>
              <a:t> </a:t>
            </a:r>
            <a:r>
              <a:rPr kumimoji="0" lang="sl-SI" sz="1600" b="0" i="0" u="heavy" strike="noStrike" kern="0" cap="none" spc="155" normalizeH="0" baseline="0" noProof="0" dirty="0">
                <a:ln>
                  <a:noFill/>
                </a:ln>
                <a:solidFill>
                  <a:sysClr val="windowText" lastClr="000000"/>
                </a:solidFill>
                <a:effectLst/>
                <a:uLnTx/>
                <a:uFill>
                  <a:solidFill>
                    <a:srgbClr val="000000"/>
                  </a:solidFill>
                </a:uFill>
                <a:cs typeface="Arial"/>
                <a:hlinkClick r:id="rId3"/>
              </a:rPr>
              <a:t>htt</a:t>
            </a:r>
            <a:r>
              <a:rPr kumimoji="0" lang="sl-SI" sz="1600" b="0" i="0" u="none" strike="noStrike" kern="0" cap="none" spc="155" normalizeH="0" baseline="0" noProof="0" dirty="0">
                <a:ln>
                  <a:noFill/>
                </a:ln>
                <a:solidFill>
                  <a:sysClr val="windowText" lastClr="000000"/>
                </a:solidFill>
                <a:effectLst/>
                <a:uLnTx/>
                <a:uFillTx/>
                <a:cs typeface="Arial"/>
                <a:hlinkClick r:id="rId3"/>
              </a:rPr>
              <a:t>ps://www.gov.si/teme/vpis-</a:t>
            </a:r>
            <a:r>
              <a:rPr kumimoji="0" lang="sl-SI" sz="1600" b="0" i="0" u="none" strike="noStrike" kern="0" cap="none" spc="150" normalizeH="0" baseline="0" noProof="0" dirty="0">
                <a:ln>
                  <a:noFill/>
                </a:ln>
                <a:solidFill>
                  <a:sysClr val="windowText" lastClr="000000"/>
                </a:solidFill>
                <a:effectLst/>
                <a:uLnTx/>
                <a:uFillTx/>
                <a:cs typeface="Arial"/>
                <a:hlinkClick r:id="rId3"/>
              </a:rPr>
              <a:t>v-</a:t>
            </a:r>
            <a:r>
              <a:rPr kumimoji="0" lang="sl-SI" sz="1600" b="0" i="0" u="none" strike="noStrike" kern="0" cap="none" spc="140" normalizeH="0" baseline="0" noProof="0" dirty="0">
                <a:ln>
                  <a:noFill/>
                </a:ln>
                <a:solidFill>
                  <a:sysClr val="windowText" lastClr="000000"/>
                </a:solidFill>
                <a:effectLst/>
                <a:uLnTx/>
                <a:uFillTx/>
                <a:cs typeface="Arial"/>
                <a:hlinkClick r:id="rId3"/>
              </a:rPr>
              <a:t>srednjo-</a:t>
            </a:r>
            <a:r>
              <a:rPr kumimoji="0" lang="sl-SI" sz="1600" b="0" i="0" u="none" strike="noStrike" kern="0" cap="none" spc="120" normalizeH="0" baseline="0" noProof="0" dirty="0">
                <a:ln>
                  <a:noFill/>
                </a:ln>
                <a:solidFill>
                  <a:sysClr val="windowText" lastClr="000000"/>
                </a:solidFill>
                <a:effectLst/>
                <a:uLnTx/>
                <a:uFillTx/>
                <a:cs typeface="Arial"/>
                <a:hlinkClick r:id="rId3"/>
              </a:rPr>
              <a:t>solo/</a:t>
            </a:r>
            <a:r>
              <a:rPr kumimoji="0" lang="sl-SI" sz="1600" b="0" i="0" u="none" strike="noStrike" kern="0" cap="none" spc="120" normalizeH="0" baseline="0" noProof="0" dirty="0">
                <a:ln>
                  <a:noFill/>
                </a:ln>
                <a:solidFill>
                  <a:sysClr val="windowText" lastClr="000000"/>
                </a:solidFill>
                <a:effectLst/>
                <a:uLnTx/>
                <a:uFillTx/>
                <a:cs typeface="Arial"/>
              </a:rPr>
              <a:t>.</a:t>
            </a:r>
            <a:endParaRPr kumimoji="0" lang="sl-SI" sz="1600" b="0" i="0" u="none" strike="noStrike" kern="0" cap="none" spc="0" normalizeH="0" baseline="0" noProof="0" dirty="0">
              <a:ln>
                <a:noFill/>
              </a:ln>
              <a:solidFill>
                <a:sysClr val="windowText" lastClr="000000"/>
              </a:solidFill>
              <a:effectLst/>
              <a:uLnTx/>
              <a:uFillTx/>
              <a:cs typeface="Arial"/>
            </a:endParaRPr>
          </a:p>
          <a:p>
            <a:pPr marL="0" marR="0" lvl="0" indent="0" defTabSz="914400" eaLnBrk="1" fontAlgn="auto" latinLnBrk="0" hangingPunct="1">
              <a:lnSpc>
                <a:spcPct val="100000"/>
              </a:lnSpc>
              <a:spcBef>
                <a:spcPts val="1205"/>
              </a:spcBef>
              <a:spcAft>
                <a:spcPts val="0"/>
              </a:spcAft>
              <a:buClrTx/>
              <a:buSzTx/>
              <a:buFontTx/>
              <a:buNone/>
              <a:tabLst/>
              <a:defRPr/>
            </a:pPr>
            <a:endParaRPr kumimoji="0" lang="sl-SI" sz="1600" b="0" i="0" u="none" strike="noStrike" kern="0" cap="none" spc="0" normalizeH="0" baseline="0" noProof="0" dirty="0">
              <a:ln>
                <a:noFill/>
              </a:ln>
              <a:solidFill>
                <a:sysClr val="windowText" lastClr="000000"/>
              </a:solidFill>
              <a:effectLst/>
              <a:uLnTx/>
              <a:uFillTx/>
              <a:cs typeface="Arial"/>
            </a:endParaRPr>
          </a:p>
          <a:p>
            <a:pPr marL="12700" marR="0" lvl="0" indent="0" defTabSz="914400" eaLnBrk="1" fontAlgn="auto" latinLnBrk="0" hangingPunct="1">
              <a:lnSpc>
                <a:spcPct val="100000"/>
              </a:lnSpc>
              <a:spcBef>
                <a:spcPts val="5"/>
              </a:spcBef>
              <a:spcAft>
                <a:spcPts val="0"/>
              </a:spcAft>
              <a:buClrTx/>
              <a:buSzTx/>
              <a:buFontTx/>
              <a:buNone/>
              <a:tabLst/>
              <a:defRPr/>
            </a:pPr>
            <a:r>
              <a:rPr kumimoji="0" lang="sl-SI" sz="1600" b="0" i="0" u="none" strike="noStrike" kern="0" cap="none" spc="145" normalizeH="0" baseline="0" noProof="0" dirty="0">
                <a:ln>
                  <a:noFill/>
                </a:ln>
                <a:solidFill>
                  <a:sysClr val="windowText" lastClr="000000"/>
                </a:solidFill>
                <a:effectLst/>
                <a:uLnTx/>
                <a:uFillTx/>
                <a:cs typeface="Arial"/>
              </a:rPr>
              <a:t>Upamo,</a:t>
            </a:r>
            <a:r>
              <a:rPr kumimoji="0" lang="sl-SI" sz="1600" b="0" i="0" u="none" strike="noStrike" kern="0" cap="none" spc="-65" normalizeH="0" baseline="0" noProof="0" dirty="0">
                <a:ln>
                  <a:noFill/>
                </a:ln>
                <a:solidFill>
                  <a:sysClr val="windowText" lastClr="000000"/>
                </a:solidFill>
                <a:effectLst/>
                <a:uLnTx/>
                <a:uFillTx/>
                <a:cs typeface="Arial"/>
              </a:rPr>
              <a:t> </a:t>
            </a:r>
            <a:r>
              <a:rPr kumimoji="0" lang="sl-SI" sz="1600" b="0" i="0" u="none" strike="noStrike" kern="0" cap="none" spc="235" normalizeH="0" baseline="0" noProof="0" dirty="0">
                <a:ln>
                  <a:noFill/>
                </a:ln>
                <a:solidFill>
                  <a:sysClr val="windowText" lastClr="000000"/>
                </a:solidFill>
                <a:effectLst/>
                <a:uLnTx/>
                <a:uFillTx/>
                <a:cs typeface="Arial"/>
              </a:rPr>
              <a:t>da</a:t>
            </a:r>
            <a:r>
              <a:rPr kumimoji="0" lang="sl-SI" sz="1600" b="0" i="0" u="none" strike="noStrike" kern="0" cap="none" spc="-60" normalizeH="0" baseline="0" noProof="0" dirty="0">
                <a:ln>
                  <a:noFill/>
                </a:ln>
                <a:solidFill>
                  <a:sysClr val="windowText" lastClr="000000"/>
                </a:solidFill>
                <a:effectLst/>
                <a:uLnTx/>
                <a:uFillTx/>
                <a:cs typeface="Arial"/>
              </a:rPr>
              <a:t> </a:t>
            </a:r>
            <a:r>
              <a:rPr kumimoji="0" lang="sl-SI" sz="1600" b="0" i="0" u="none" strike="noStrike" kern="0" cap="none" spc="215" normalizeH="0" baseline="0" noProof="0" dirty="0">
                <a:ln>
                  <a:noFill/>
                </a:ln>
                <a:solidFill>
                  <a:sysClr val="windowText" lastClr="000000"/>
                </a:solidFill>
                <a:effectLst/>
                <a:uLnTx/>
                <a:uFillTx/>
                <a:cs typeface="Arial"/>
              </a:rPr>
              <a:t>vam</a:t>
            </a:r>
            <a:r>
              <a:rPr kumimoji="0" lang="sl-SI" sz="1600" b="0" i="0" u="none" strike="noStrike" kern="0" cap="none" spc="-65" normalizeH="0" baseline="0" noProof="0" dirty="0">
                <a:ln>
                  <a:noFill/>
                </a:ln>
                <a:solidFill>
                  <a:sysClr val="windowText" lastClr="000000"/>
                </a:solidFill>
                <a:effectLst/>
                <a:uLnTx/>
                <a:uFillTx/>
                <a:cs typeface="Arial"/>
              </a:rPr>
              <a:t> </a:t>
            </a:r>
            <a:r>
              <a:rPr kumimoji="0" lang="sl-SI" sz="1600" b="0" i="0" u="none" strike="noStrike" kern="0" cap="none" spc="204" normalizeH="0" baseline="0" noProof="0" dirty="0">
                <a:ln>
                  <a:noFill/>
                </a:ln>
                <a:solidFill>
                  <a:sysClr val="windowText" lastClr="000000"/>
                </a:solidFill>
                <a:effectLst/>
                <a:uLnTx/>
                <a:uFillTx/>
                <a:cs typeface="Arial"/>
              </a:rPr>
              <a:t>bo</a:t>
            </a:r>
            <a:r>
              <a:rPr kumimoji="0" lang="sl-SI" sz="1600" b="0" i="0" u="none" strike="noStrike" kern="0" cap="none" spc="-60" normalizeH="0" baseline="0" noProof="0" dirty="0">
                <a:ln>
                  <a:noFill/>
                </a:ln>
                <a:solidFill>
                  <a:sysClr val="windowText" lastClr="000000"/>
                </a:solidFill>
                <a:effectLst/>
                <a:uLnTx/>
                <a:uFillTx/>
                <a:cs typeface="Arial"/>
              </a:rPr>
              <a:t> </a:t>
            </a:r>
            <a:r>
              <a:rPr kumimoji="0" lang="sl-SI" sz="1600" b="0" i="0" u="none" strike="noStrike" kern="0" cap="none" spc="185" normalizeH="0" baseline="0" noProof="0" dirty="0">
                <a:ln>
                  <a:noFill/>
                </a:ln>
                <a:solidFill>
                  <a:sysClr val="windowText" lastClr="000000"/>
                </a:solidFill>
                <a:effectLst/>
                <a:uLnTx/>
                <a:uFillTx/>
                <a:cs typeface="Arial"/>
              </a:rPr>
              <a:t>predstavitev</a:t>
            </a:r>
            <a:r>
              <a:rPr kumimoji="0" lang="sl-SI" sz="1600" b="0" i="0" u="none" strike="noStrike" kern="0" cap="none" spc="-60" normalizeH="0" baseline="0" noProof="0" dirty="0">
                <a:ln>
                  <a:noFill/>
                </a:ln>
                <a:solidFill>
                  <a:sysClr val="windowText" lastClr="000000"/>
                </a:solidFill>
                <a:effectLst/>
                <a:uLnTx/>
                <a:uFillTx/>
                <a:cs typeface="Arial"/>
              </a:rPr>
              <a:t> </a:t>
            </a:r>
            <a:r>
              <a:rPr kumimoji="0" lang="sl-SI" sz="1600" b="0" i="0" u="none" strike="noStrike" kern="0" cap="none" spc="190" normalizeH="0" baseline="0" noProof="0" dirty="0">
                <a:ln>
                  <a:noFill/>
                </a:ln>
                <a:solidFill>
                  <a:sysClr val="windowText" lastClr="000000"/>
                </a:solidFill>
                <a:effectLst/>
                <a:uLnTx/>
                <a:uFillTx/>
                <a:cs typeface="Arial"/>
              </a:rPr>
              <a:t>v</a:t>
            </a:r>
            <a:r>
              <a:rPr kumimoji="0" lang="sl-SI" sz="1600" b="0" i="0" u="none" strike="noStrike" kern="0" cap="none" spc="-65" normalizeH="0" baseline="0" noProof="0" dirty="0">
                <a:ln>
                  <a:noFill/>
                </a:ln>
                <a:solidFill>
                  <a:sysClr val="windowText" lastClr="000000"/>
                </a:solidFill>
                <a:effectLst/>
                <a:uLnTx/>
                <a:uFillTx/>
                <a:cs typeface="Arial"/>
              </a:rPr>
              <a:t> </a:t>
            </a:r>
            <a:r>
              <a:rPr kumimoji="0" lang="sl-SI" sz="1600" b="0" i="0" u="none" strike="noStrike" kern="0" cap="none" spc="145" normalizeH="0" baseline="0" noProof="0" dirty="0">
                <a:ln>
                  <a:noFill/>
                </a:ln>
                <a:solidFill>
                  <a:sysClr val="windowText" lastClr="000000"/>
                </a:solidFill>
                <a:effectLst/>
                <a:uLnTx/>
                <a:uFillTx/>
                <a:cs typeface="Arial"/>
              </a:rPr>
              <a:t>pomoč.</a:t>
            </a:r>
            <a:endParaRPr kumimoji="0" lang="sl-SI" sz="1600" b="0" i="0" u="none" strike="noStrike" kern="0" cap="none" spc="0" normalizeH="0" baseline="0" noProof="0" dirty="0">
              <a:ln>
                <a:noFill/>
              </a:ln>
              <a:solidFill>
                <a:sysClr val="windowText" lastClr="000000"/>
              </a:solidFill>
              <a:effectLst/>
              <a:uLnTx/>
              <a:uFillTx/>
              <a:cs typeface="Arial"/>
            </a:endParaRPr>
          </a:p>
        </p:txBody>
      </p:sp>
    </p:spTree>
    <p:extLst>
      <p:ext uri="{BB962C8B-B14F-4D97-AF65-F5344CB8AC3E}">
        <p14:creationId xmlns:p14="http://schemas.microsoft.com/office/powerpoint/2010/main" val="3899145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značba mesta vsebine 4">
            <a:extLst>
              <a:ext uri="{FF2B5EF4-FFF2-40B4-BE49-F238E27FC236}">
                <a16:creationId xmlns:a16="http://schemas.microsoft.com/office/drawing/2014/main" id="{82D255AB-BE96-426F-8FD9-AC80BB6F3C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159" y="-1"/>
            <a:ext cx="12057681" cy="1689315"/>
          </a:xfrm>
        </p:spPr>
      </p:pic>
      <p:sp>
        <p:nvSpPr>
          <p:cNvPr id="7" name="Naslov 6">
            <a:extLst>
              <a:ext uri="{FF2B5EF4-FFF2-40B4-BE49-F238E27FC236}">
                <a16:creationId xmlns:a16="http://schemas.microsoft.com/office/drawing/2014/main" id="{0C0836BA-E061-461F-AF6E-90D006A9F30C}"/>
              </a:ext>
            </a:extLst>
          </p:cNvPr>
          <p:cNvSpPr>
            <a:spLocks noGrp="1"/>
          </p:cNvSpPr>
          <p:nvPr>
            <p:ph type="title"/>
          </p:nvPr>
        </p:nvSpPr>
        <p:spPr>
          <a:xfrm>
            <a:off x="4356315" y="181874"/>
            <a:ext cx="10515600" cy="1325563"/>
          </a:xfrm>
        </p:spPr>
        <p:txBody>
          <a:bodyPr>
            <a:normAutofit/>
          </a:bodyPr>
          <a:lstStyle/>
          <a:p>
            <a:r>
              <a:rPr lang="sl-SI" sz="4000" b="1" dirty="0">
                <a:solidFill>
                  <a:schemeClr val="accent2"/>
                </a:solidFill>
              </a:rPr>
              <a:t>Dodatne točke za vpis</a:t>
            </a:r>
          </a:p>
        </p:txBody>
      </p:sp>
      <p:sp>
        <p:nvSpPr>
          <p:cNvPr id="6" name="PoljeZBesedilom 5">
            <a:extLst>
              <a:ext uri="{FF2B5EF4-FFF2-40B4-BE49-F238E27FC236}">
                <a16:creationId xmlns:a16="http://schemas.microsoft.com/office/drawing/2014/main" id="{C4F19228-D9C1-46F4-B9E2-437A6E7B5F82}"/>
              </a:ext>
            </a:extLst>
          </p:cNvPr>
          <p:cNvSpPr txBox="1"/>
          <p:nvPr/>
        </p:nvSpPr>
        <p:spPr>
          <a:xfrm>
            <a:off x="356460" y="2023841"/>
            <a:ext cx="10926305" cy="584775"/>
          </a:xfrm>
          <a:prstGeom prst="rect">
            <a:avLst/>
          </a:prstGeom>
          <a:noFill/>
        </p:spPr>
        <p:txBody>
          <a:bodyPr wrap="square">
            <a:spAutoFit/>
          </a:bodyPr>
          <a:lstStyle/>
          <a:p>
            <a:r>
              <a:rPr lang="pl-PL" sz="3200" b="1" dirty="0">
                <a:solidFill>
                  <a:schemeClr val="accent1"/>
                </a:solidFill>
              </a:rPr>
              <a:t>ODLOČBA O USMERITVI</a:t>
            </a:r>
          </a:p>
        </p:txBody>
      </p:sp>
      <p:sp>
        <p:nvSpPr>
          <p:cNvPr id="8" name="PoljeZBesedilom 7">
            <a:extLst>
              <a:ext uri="{FF2B5EF4-FFF2-40B4-BE49-F238E27FC236}">
                <a16:creationId xmlns:a16="http://schemas.microsoft.com/office/drawing/2014/main" id="{751CBF24-0315-46C2-91B7-16B7DBAA578A}"/>
              </a:ext>
            </a:extLst>
          </p:cNvPr>
          <p:cNvSpPr txBox="1"/>
          <p:nvPr/>
        </p:nvSpPr>
        <p:spPr>
          <a:xfrm>
            <a:off x="356460" y="2728162"/>
            <a:ext cx="10430360" cy="2677656"/>
          </a:xfrm>
          <a:prstGeom prst="rect">
            <a:avLst/>
          </a:prstGeom>
          <a:noFill/>
        </p:spPr>
        <p:txBody>
          <a:bodyPr wrap="square">
            <a:spAutoFit/>
          </a:bodyPr>
          <a:lstStyle/>
          <a:p>
            <a:pPr marL="342900" indent="-342900">
              <a:buFont typeface="Arial" panose="020B0604020202020204" pitchFamily="34" charset="0"/>
              <a:buChar char="•"/>
            </a:pPr>
            <a:r>
              <a:rPr lang="sl-SI" sz="2400" dirty="0"/>
              <a:t>Odločbo o usmeritvi je potrebno predložiti najkasneje en dan pred začetkom vpisnega postopka (15. 6. 2026). ZRSŠ pošlje odločbo tako staršem kot tudi šoli, na katero se učenec prijavlja.</a:t>
            </a:r>
          </a:p>
          <a:p>
            <a:endParaRPr lang="sl-SI" sz="2400" dirty="0"/>
          </a:p>
          <a:p>
            <a:pPr marL="342900" indent="-342900">
              <a:buFont typeface="Arial" panose="020B0604020202020204" pitchFamily="34" charset="0"/>
              <a:buChar char="•"/>
            </a:pPr>
            <a:r>
              <a:rPr lang="sl-SI" sz="2400" dirty="0"/>
              <a:t>Če je omejitev vpisa, se učenci z odločbo o usmerjanju na srednješolski program vpišejo, če dosežejo najmanj 90 % od spodnje meje števila točk, ki so potrebne za vpis (doseženim točkam učenca se doda 10 % od spodnje meje točk za vpis).</a:t>
            </a:r>
          </a:p>
        </p:txBody>
      </p:sp>
    </p:spTree>
    <p:extLst>
      <p:ext uri="{BB962C8B-B14F-4D97-AF65-F5344CB8AC3E}">
        <p14:creationId xmlns:p14="http://schemas.microsoft.com/office/powerpoint/2010/main" val="3374968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a:extLst>
              <a:ext uri="{FF2B5EF4-FFF2-40B4-BE49-F238E27FC236}">
                <a16:creationId xmlns:a16="http://schemas.microsoft.com/office/drawing/2014/main" id="{EF43FAE6-62F4-4978-956D-7FE99BD5BC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650" y="69602"/>
            <a:ext cx="11944350" cy="1400175"/>
          </a:xfrm>
          <a:prstGeom prst="rect">
            <a:avLst/>
          </a:prstGeom>
        </p:spPr>
      </p:pic>
      <p:sp>
        <p:nvSpPr>
          <p:cNvPr id="2" name="PoljeZBesedilom 1">
            <a:extLst>
              <a:ext uri="{FF2B5EF4-FFF2-40B4-BE49-F238E27FC236}">
                <a16:creationId xmlns:a16="http://schemas.microsoft.com/office/drawing/2014/main" id="{4B6C1E51-3A1C-4A09-8506-AE2F728BD297}"/>
              </a:ext>
            </a:extLst>
          </p:cNvPr>
          <p:cNvSpPr txBox="1"/>
          <p:nvPr/>
        </p:nvSpPr>
        <p:spPr>
          <a:xfrm>
            <a:off x="4342654" y="415746"/>
            <a:ext cx="5489243" cy="707886"/>
          </a:xfrm>
          <a:prstGeom prst="rect">
            <a:avLst/>
          </a:prstGeom>
          <a:noFill/>
        </p:spPr>
        <p:txBody>
          <a:bodyPr wrap="square" rtlCol="0">
            <a:spAutoFit/>
          </a:bodyPr>
          <a:lstStyle/>
          <a:p>
            <a:r>
              <a:rPr lang="sl-SI" sz="2000" b="1" dirty="0">
                <a:solidFill>
                  <a:schemeClr val="accent2"/>
                </a:solidFill>
                <a:latin typeface="+mj-lt"/>
              </a:rPr>
              <a:t>V nadaljevanju so predstavljeni primeri razvrstitev učencev glede na točke v primeru omejitve vpisa</a:t>
            </a:r>
          </a:p>
        </p:txBody>
      </p:sp>
      <p:sp>
        <p:nvSpPr>
          <p:cNvPr id="3" name="PoljeZBesedilom 2">
            <a:extLst>
              <a:ext uri="{FF2B5EF4-FFF2-40B4-BE49-F238E27FC236}">
                <a16:creationId xmlns:a16="http://schemas.microsoft.com/office/drawing/2014/main" id="{9D10EF2C-2036-444A-82A1-5DE01B27CA08}"/>
              </a:ext>
            </a:extLst>
          </p:cNvPr>
          <p:cNvSpPr txBox="1"/>
          <p:nvPr/>
        </p:nvSpPr>
        <p:spPr>
          <a:xfrm>
            <a:off x="542441" y="2588216"/>
            <a:ext cx="10879810" cy="1938992"/>
          </a:xfrm>
          <a:prstGeom prst="rect">
            <a:avLst/>
          </a:prstGeom>
          <a:noFill/>
        </p:spPr>
        <p:txBody>
          <a:bodyPr wrap="square" rtlCol="0">
            <a:spAutoFit/>
          </a:bodyPr>
          <a:lstStyle/>
          <a:p>
            <a:pPr marL="342900" indent="-342900">
              <a:buFont typeface="Arial" panose="020B0604020202020204" pitchFamily="34" charset="0"/>
              <a:buChar char="•"/>
            </a:pPr>
            <a:r>
              <a:rPr lang="sl-SI" sz="2400" b="1" dirty="0"/>
              <a:t>NIŽJI SEŠTEVEK OCEN 7., 8. IN 9</a:t>
            </a:r>
            <a:r>
              <a:rPr lang="sl-SI" sz="2400" dirty="0"/>
              <a:t>. RAZREDA </a:t>
            </a:r>
            <a:r>
              <a:rPr lang="sl-SI" sz="2400" b="1" dirty="0"/>
              <a:t>, VIŠJI SKUPNI REZULTAT NPZ OŠ</a:t>
            </a:r>
          </a:p>
          <a:p>
            <a:pPr marL="342900" indent="-342900">
              <a:buFont typeface="Arial" panose="020B0604020202020204" pitchFamily="34" charset="0"/>
              <a:buChar char="•"/>
            </a:pPr>
            <a:endParaRPr lang="sl-SI" sz="2400" b="1" dirty="0"/>
          </a:p>
          <a:p>
            <a:pPr marL="342900" indent="-342900">
              <a:buFont typeface="Arial" panose="020B0604020202020204" pitchFamily="34" charset="0"/>
              <a:buChar char="•"/>
            </a:pPr>
            <a:r>
              <a:rPr lang="sl-SI" sz="2400" b="1" dirty="0"/>
              <a:t>ENAKE SPODNJE MEJE TOČK, VIŠJI SKUPNI SEŠTEVEK NA NPZ</a:t>
            </a:r>
          </a:p>
          <a:p>
            <a:pPr marL="342900" indent="-342900">
              <a:buFont typeface="Arial" panose="020B0604020202020204" pitchFamily="34" charset="0"/>
              <a:buChar char="•"/>
            </a:pPr>
            <a:endParaRPr lang="sl-SI" sz="2400" b="1" dirty="0"/>
          </a:p>
          <a:p>
            <a:pPr marL="342900" indent="-342900">
              <a:buFont typeface="Arial" panose="020B0604020202020204" pitchFamily="34" charset="0"/>
              <a:buChar char="•"/>
            </a:pPr>
            <a:r>
              <a:rPr lang="sl-SI" sz="2400" b="1" dirty="0"/>
              <a:t>ENAKE SPODNJE MEJE TOČK, ENAKE TOČKE IZ NPZ</a:t>
            </a:r>
          </a:p>
        </p:txBody>
      </p:sp>
      <p:pic>
        <p:nvPicPr>
          <p:cNvPr id="5" name="Slika 4">
            <a:extLst>
              <a:ext uri="{FF2B5EF4-FFF2-40B4-BE49-F238E27FC236}">
                <a16:creationId xmlns:a16="http://schemas.microsoft.com/office/drawing/2014/main" id="{E0B5FA3D-1714-45E0-BF86-0BB0F3CF53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2468" y="3982553"/>
            <a:ext cx="3629532" cy="2705478"/>
          </a:xfrm>
          <a:prstGeom prst="rect">
            <a:avLst/>
          </a:prstGeom>
        </p:spPr>
      </p:pic>
    </p:spTree>
    <p:extLst>
      <p:ext uri="{BB962C8B-B14F-4D97-AF65-F5344CB8AC3E}">
        <p14:creationId xmlns:p14="http://schemas.microsoft.com/office/powerpoint/2010/main" val="103560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značba mesta vsebine 4">
            <a:extLst>
              <a:ext uri="{FF2B5EF4-FFF2-40B4-BE49-F238E27FC236}">
                <a16:creationId xmlns:a16="http://schemas.microsoft.com/office/drawing/2014/main" id="{82D255AB-BE96-426F-8FD9-AC80BB6F3C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159" y="-1"/>
            <a:ext cx="12057681" cy="1689315"/>
          </a:xfrm>
        </p:spPr>
      </p:pic>
      <p:sp>
        <p:nvSpPr>
          <p:cNvPr id="7" name="Naslov 6">
            <a:extLst>
              <a:ext uri="{FF2B5EF4-FFF2-40B4-BE49-F238E27FC236}">
                <a16:creationId xmlns:a16="http://schemas.microsoft.com/office/drawing/2014/main" id="{0C0836BA-E061-461F-AF6E-90D006A9F30C}"/>
              </a:ext>
            </a:extLst>
          </p:cNvPr>
          <p:cNvSpPr>
            <a:spLocks noGrp="1"/>
          </p:cNvSpPr>
          <p:nvPr>
            <p:ph type="title"/>
          </p:nvPr>
        </p:nvSpPr>
        <p:spPr>
          <a:xfrm>
            <a:off x="3802251" y="181874"/>
            <a:ext cx="8952854" cy="1325563"/>
          </a:xfrm>
        </p:spPr>
        <p:txBody>
          <a:bodyPr>
            <a:normAutofit/>
          </a:bodyPr>
          <a:lstStyle/>
          <a:p>
            <a:r>
              <a:rPr lang="sl-SI" sz="3600" b="1" dirty="0">
                <a:solidFill>
                  <a:schemeClr val="accent2"/>
                </a:solidFill>
              </a:rPr>
              <a:t>Nižji seštevek ocen 7. 8. 9. razred, višji NPZ</a:t>
            </a:r>
          </a:p>
        </p:txBody>
      </p:sp>
      <p:graphicFrame>
        <p:nvGraphicFramePr>
          <p:cNvPr id="2" name="Tabela 2">
            <a:extLst>
              <a:ext uri="{FF2B5EF4-FFF2-40B4-BE49-F238E27FC236}">
                <a16:creationId xmlns:a16="http://schemas.microsoft.com/office/drawing/2014/main" id="{4628D8CD-EC2C-4D06-AB4B-82EB6F14D13F}"/>
              </a:ext>
            </a:extLst>
          </p:cNvPr>
          <p:cNvGraphicFramePr>
            <a:graphicFrameLocks noGrp="1"/>
          </p:cNvGraphicFramePr>
          <p:nvPr>
            <p:extLst>
              <p:ext uri="{D42A27DB-BD31-4B8C-83A1-F6EECF244321}">
                <p14:modId xmlns:p14="http://schemas.microsoft.com/office/powerpoint/2010/main" val="2734875175"/>
              </p:ext>
            </p:extLst>
          </p:nvPr>
        </p:nvGraphicFramePr>
        <p:xfrm>
          <a:off x="46495" y="1871189"/>
          <a:ext cx="11967274" cy="3657600"/>
        </p:xfrm>
        <a:graphic>
          <a:graphicData uri="http://schemas.openxmlformats.org/drawingml/2006/table">
            <a:tbl>
              <a:tblPr firstRow="1" bandRow="1">
                <a:tableStyleId>{5C22544A-7EE6-4342-B048-85BDC9FD1C3A}</a:tableStyleId>
              </a:tblPr>
              <a:tblGrid>
                <a:gridCol w="898901">
                  <a:extLst>
                    <a:ext uri="{9D8B030D-6E8A-4147-A177-3AD203B41FA5}">
                      <a16:colId xmlns:a16="http://schemas.microsoft.com/office/drawing/2014/main" val="266766028"/>
                    </a:ext>
                  </a:extLst>
                </a:gridCol>
                <a:gridCol w="898901">
                  <a:extLst>
                    <a:ext uri="{9D8B030D-6E8A-4147-A177-3AD203B41FA5}">
                      <a16:colId xmlns:a16="http://schemas.microsoft.com/office/drawing/2014/main" val="2551260315"/>
                    </a:ext>
                  </a:extLst>
                </a:gridCol>
                <a:gridCol w="991892">
                  <a:extLst>
                    <a:ext uri="{9D8B030D-6E8A-4147-A177-3AD203B41FA5}">
                      <a16:colId xmlns:a16="http://schemas.microsoft.com/office/drawing/2014/main" val="1614411081"/>
                    </a:ext>
                  </a:extLst>
                </a:gridCol>
                <a:gridCol w="1270861">
                  <a:extLst>
                    <a:ext uri="{9D8B030D-6E8A-4147-A177-3AD203B41FA5}">
                      <a16:colId xmlns:a16="http://schemas.microsoft.com/office/drawing/2014/main" val="4105868093"/>
                    </a:ext>
                  </a:extLst>
                </a:gridCol>
                <a:gridCol w="2650210">
                  <a:extLst>
                    <a:ext uri="{9D8B030D-6E8A-4147-A177-3AD203B41FA5}">
                      <a16:colId xmlns:a16="http://schemas.microsoft.com/office/drawing/2014/main" val="872426053"/>
                    </a:ext>
                  </a:extLst>
                </a:gridCol>
                <a:gridCol w="852407">
                  <a:extLst>
                    <a:ext uri="{9D8B030D-6E8A-4147-A177-3AD203B41FA5}">
                      <a16:colId xmlns:a16="http://schemas.microsoft.com/office/drawing/2014/main" val="2215430200"/>
                    </a:ext>
                  </a:extLst>
                </a:gridCol>
                <a:gridCol w="853440">
                  <a:extLst>
                    <a:ext uri="{9D8B030D-6E8A-4147-A177-3AD203B41FA5}">
                      <a16:colId xmlns:a16="http://schemas.microsoft.com/office/drawing/2014/main" val="1035624559"/>
                    </a:ext>
                  </a:extLst>
                </a:gridCol>
                <a:gridCol w="1347319">
                  <a:extLst>
                    <a:ext uri="{9D8B030D-6E8A-4147-A177-3AD203B41FA5}">
                      <a16:colId xmlns:a16="http://schemas.microsoft.com/office/drawing/2014/main" val="1653174052"/>
                    </a:ext>
                  </a:extLst>
                </a:gridCol>
                <a:gridCol w="1019789">
                  <a:extLst>
                    <a:ext uri="{9D8B030D-6E8A-4147-A177-3AD203B41FA5}">
                      <a16:colId xmlns:a16="http://schemas.microsoft.com/office/drawing/2014/main" val="1148115152"/>
                    </a:ext>
                  </a:extLst>
                </a:gridCol>
                <a:gridCol w="1183554">
                  <a:extLst>
                    <a:ext uri="{9D8B030D-6E8A-4147-A177-3AD203B41FA5}">
                      <a16:colId xmlns:a16="http://schemas.microsoft.com/office/drawing/2014/main" val="3488616795"/>
                    </a:ext>
                  </a:extLst>
                </a:gridCol>
              </a:tblGrid>
              <a:tr h="1343272">
                <a:tc>
                  <a:txBody>
                    <a:bodyPr/>
                    <a:lstStyle/>
                    <a:p>
                      <a:r>
                        <a:rPr lang="sl-SI" dirty="0"/>
                        <a:t>Učenec</a:t>
                      </a:r>
                    </a:p>
                  </a:txBody>
                  <a:tcPr/>
                </a:tc>
                <a:tc>
                  <a:txBody>
                    <a:bodyPr/>
                    <a:lstStyle/>
                    <a:p>
                      <a:r>
                        <a:rPr lang="sl-SI" dirty="0"/>
                        <a:t>7. Razred </a:t>
                      </a:r>
                    </a:p>
                  </a:txBody>
                  <a:tcPr/>
                </a:tc>
                <a:tc>
                  <a:txBody>
                    <a:bodyPr/>
                    <a:lstStyle/>
                    <a:p>
                      <a:r>
                        <a:rPr lang="sl-SI" dirty="0"/>
                        <a:t>8. Razred</a:t>
                      </a:r>
                    </a:p>
                  </a:txBody>
                  <a:tcPr/>
                </a:tc>
                <a:tc>
                  <a:txBody>
                    <a:bodyPr/>
                    <a:lstStyle/>
                    <a:p>
                      <a:r>
                        <a:rPr lang="sl-SI" dirty="0"/>
                        <a:t>Skupaj 7. in 8. razred</a:t>
                      </a:r>
                    </a:p>
                  </a:txBody>
                  <a:tcPr/>
                </a:tc>
                <a:tc>
                  <a:txBody>
                    <a:bodyPr/>
                    <a:lstStyle/>
                    <a:p>
                      <a:r>
                        <a:rPr lang="sl-SI" dirty="0"/>
                        <a:t>NPZ</a:t>
                      </a:r>
                    </a:p>
                  </a:txBody>
                  <a:tcPr/>
                </a:tc>
                <a:tc>
                  <a:txBody>
                    <a:bodyPr/>
                    <a:lstStyle/>
                    <a:p>
                      <a:r>
                        <a:rPr lang="sl-SI" dirty="0"/>
                        <a:t>Skupaj 7. in</a:t>
                      </a:r>
                    </a:p>
                    <a:p>
                      <a:r>
                        <a:rPr lang="sl-SI" dirty="0"/>
                        <a:t>8. razred in NPZ</a:t>
                      </a:r>
                    </a:p>
                  </a:txBody>
                  <a:tcPr/>
                </a:tc>
                <a:tc>
                  <a:txBody>
                    <a:bodyPr/>
                    <a:lstStyle/>
                    <a:p>
                      <a:r>
                        <a:rPr lang="sl-SI" dirty="0"/>
                        <a:t>9. razred</a:t>
                      </a:r>
                    </a:p>
                  </a:txBody>
                  <a:tcPr/>
                </a:tc>
                <a:tc>
                  <a:txBody>
                    <a:bodyPr/>
                    <a:lstStyle/>
                    <a:p>
                      <a:r>
                        <a:rPr lang="pl-PL" dirty="0"/>
                        <a:t>Skupaj</a:t>
                      </a:r>
                    </a:p>
                    <a:p>
                      <a:r>
                        <a:rPr lang="pl-PL" dirty="0"/>
                        <a:t>7., 8. in 9.</a:t>
                      </a:r>
                    </a:p>
                    <a:p>
                      <a:r>
                        <a:rPr lang="pl-PL" dirty="0"/>
                        <a:t>razred</a:t>
                      </a:r>
                    </a:p>
                    <a:p>
                      <a:endParaRPr lang="sl-SI" dirty="0"/>
                    </a:p>
                  </a:txBody>
                  <a:tcPr/>
                </a:tc>
                <a:tc>
                  <a:txBody>
                    <a:bodyPr/>
                    <a:lstStyle/>
                    <a:p>
                      <a:r>
                        <a:rPr lang="pl-PL" dirty="0"/>
                        <a:t>Skupaj 7.,</a:t>
                      </a:r>
                    </a:p>
                    <a:p>
                      <a:r>
                        <a:rPr lang="pl-PL" dirty="0"/>
                        <a:t>8. in 9. razred</a:t>
                      </a:r>
                    </a:p>
                    <a:p>
                      <a:r>
                        <a:rPr lang="pl-PL" dirty="0"/>
                        <a:t>+NPZ</a:t>
                      </a:r>
                    </a:p>
                    <a:p>
                      <a:endParaRPr lang="sl-SI" dirty="0"/>
                    </a:p>
                  </a:txBody>
                  <a:tcPr/>
                </a:tc>
                <a:tc>
                  <a:txBody>
                    <a:bodyPr/>
                    <a:lstStyle/>
                    <a:p>
                      <a:r>
                        <a:rPr lang="sl-SI" dirty="0"/>
                        <a:t>Sprejet/ni sprejet</a:t>
                      </a:r>
                    </a:p>
                    <a:p>
                      <a:endParaRPr lang="sl-SI" dirty="0"/>
                    </a:p>
                  </a:txBody>
                  <a:tcPr/>
                </a:tc>
                <a:extLst>
                  <a:ext uri="{0D108BD9-81ED-4DB2-BD59-A6C34878D82A}">
                    <a16:rowId xmlns:a16="http://schemas.microsoft.com/office/drawing/2014/main" val="2287587274"/>
                  </a:ext>
                </a:extLst>
              </a:tr>
              <a:tr h="381992">
                <a:tc>
                  <a:txBody>
                    <a:bodyPr/>
                    <a:lstStyle/>
                    <a:p>
                      <a:r>
                        <a:rPr lang="sl-SI" dirty="0"/>
                        <a:t>A</a:t>
                      </a:r>
                    </a:p>
                  </a:txBody>
                  <a:tcPr/>
                </a:tc>
                <a:tc>
                  <a:txBody>
                    <a:bodyPr/>
                    <a:lstStyle/>
                    <a:p>
                      <a:r>
                        <a:rPr lang="sl-SI" dirty="0"/>
                        <a:t>47</a:t>
                      </a:r>
                    </a:p>
                  </a:txBody>
                  <a:tcPr/>
                </a:tc>
                <a:tc>
                  <a:txBody>
                    <a:bodyPr/>
                    <a:lstStyle/>
                    <a:p>
                      <a:r>
                        <a:rPr lang="sl-SI" dirty="0"/>
                        <a:t>62</a:t>
                      </a:r>
                    </a:p>
                  </a:txBody>
                  <a:tcPr/>
                </a:tc>
                <a:tc>
                  <a:txBody>
                    <a:bodyPr/>
                    <a:lstStyle/>
                    <a:p>
                      <a:r>
                        <a:rPr lang="sl-SI" dirty="0"/>
                        <a:t>109</a:t>
                      </a:r>
                    </a:p>
                  </a:txBody>
                  <a:tcPr/>
                </a:tc>
                <a:tc>
                  <a:txBody>
                    <a:bodyPr/>
                    <a:lstStyle/>
                    <a:p>
                      <a:r>
                        <a:rPr lang="sl-SI" dirty="0"/>
                        <a:t>70 (SLJ) +70 (MAT) = 140</a:t>
                      </a:r>
                    </a:p>
                    <a:p>
                      <a:endParaRPr lang="sl-SI" dirty="0"/>
                    </a:p>
                  </a:txBody>
                  <a:tcPr/>
                </a:tc>
                <a:tc>
                  <a:txBody>
                    <a:bodyPr/>
                    <a:lstStyle/>
                    <a:p>
                      <a:r>
                        <a:rPr lang="sl-SI" dirty="0"/>
                        <a:t>65,37</a:t>
                      </a:r>
                    </a:p>
                  </a:txBody>
                  <a:tcPr/>
                </a:tc>
                <a:tc>
                  <a:txBody>
                    <a:bodyPr/>
                    <a:lstStyle/>
                    <a:p>
                      <a:r>
                        <a:rPr lang="sl-SI" dirty="0"/>
                        <a:t>47</a:t>
                      </a:r>
                    </a:p>
                  </a:txBody>
                  <a:tcPr/>
                </a:tc>
                <a:tc>
                  <a:txBody>
                    <a:bodyPr/>
                    <a:lstStyle/>
                    <a:p>
                      <a:r>
                        <a:rPr lang="sl-SI" dirty="0"/>
                        <a:t>156</a:t>
                      </a:r>
                    </a:p>
                  </a:txBody>
                  <a:tcPr/>
                </a:tc>
                <a:tc>
                  <a:txBody>
                    <a:bodyPr/>
                    <a:lstStyle/>
                    <a:p>
                      <a:r>
                        <a:rPr lang="sl-SI" dirty="0"/>
                        <a:t>81,49</a:t>
                      </a:r>
                    </a:p>
                  </a:txBody>
                  <a:tcPr/>
                </a:tc>
                <a:tc>
                  <a:txBody>
                    <a:bodyPr/>
                    <a:lstStyle/>
                    <a:p>
                      <a:r>
                        <a:rPr lang="sl-SI" dirty="0"/>
                        <a:t>DA</a:t>
                      </a:r>
                    </a:p>
                  </a:txBody>
                  <a:tcPr/>
                </a:tc>
                <a:extLst>
                  <a:ext uri="{0D108BD9-81ED-4DB2-BD59-A6C34878D82A}">
                    <a16:rowId xmlns:a16="http://schemas.microsoft.com/office/drawing/2014/main" val="3367745733"/>
                  </a:ext>
                </a:extLst>
              </a:tr>
              <a:tr h="381992">
                <a:tc>
                  <a:txBody>
                    <a:bodyPr/>
                    <a:lstStyle/>
                    <a:p>
                      <a:r>
                        <a:rPr lang="sl-SI" dirty="0"/>
                        <a:t>B</a:t>
                      </a:r>
                    </a:p>
                  </a:txBody>
                  <a:tcPr/>
                </a:tc>
                <a:tc>
                  <a:txBody>
                    <a:bodyPr/>
                    <a:lstStyle/>
                    <a:p>
                      <a:r>
                        <a:rPr lang="sl-SI" dirty="0"/>
                        <a:t>53</a:t>
                      </a:r>
                    </a:p>
                  </a:txBody>
                  <a:tcPr/>
                </a:tc>
                <a:tc>
                  <a:txBody>
                    <a:bodyPr/>
                    <a:lstStyle/>
                    <a:p>
                      <a:r>
                        <a:rPr lang="sl-SI" dirty="0"/>
                        <a:t>62</a:t>
                      </a:r>
                    </a:p>
                  </a:txBody>
                  <a:tcPr/>
                </a:tc>
                <a:tc>
                  <a:txBody>
                    <a:bodyPr/>
                    <a:lstStyle/>
                    <a:p>
                      <a:r>
                        <a:rPr lang="sl-SI" dirty="0"/>
                        <a:t>115</a:t>
                      </a:r>
                    </a:p>
                  </a:txBody>
                  <a:tcPr/>
                </a:tc>
                <a:tc>
                  <a:txBody>
                    <a:bodyPr/>
                    <a:lstStyle/>
                    <a:p>
                      <a:r>
                        <a:rPr lang="sl-SI" dirty="0"/>
                        <a:t>60(SLJ) + 70 (MAT) = 130</a:t>
                      </a:r>
                    </a:p>
                    <a:p>
                      <a:endParaRPr lang="sl-SI" dirty="0"/>
                    </a:p>
                  </a:txBody>
                  <a:tcPr/>
                </a:tc>
                <a:tc>
                  <a:txBody>
                    <a:bodyPr/>
                    <a:lstStyle/>
                    <a:p>
                      <a:r>
                        <a:rPr lang="sl-SI" dirty="0"/>
                        <a:t>65,43</a:t>
                      </a:r>
                    </a:p>
                  </a:txBody>
                  <a:tcPr/>
                </a:tc>
                <a:tc>
                  <a:txBody>
                    <a:bodyPr/>
                    <a:lstStyle/>
                    <a:p>
                      <a:r>
                        <a:rPr lang="sl-SI" dirty="0"/>
                        <a:t>42</a:t>
                      </a:r>
                    </a:p>
                  </a:txBody>
                  <a:tcPr/>
                </a:tc>
                <a:tc>
                  <a:txBody>
                    <a:bodyPr/>
                    <a:lstStyle/>
                    <a:p>
                      <a:r>
                        <a:rPr lang="sl-SI" dirty="0"/>
                        <a:t>157</a:t>
                      </a:r>
                    </a:p>
                  </a:txBody>
                  <a:tcPr/>
                </a:tc>
                <a:tc>
                  <a:txBody>
                    <a:bodyPr/>
                    <a:lstStyle/>
                    <a:p>
                      <a:r>
                        <a:rPr lang="sl-SI" dirty="0"/>
                        <a:t>79,83</a:t>
                      </a:r>
                    </a:p>
                  </a:txBody>
                  <a:tcPr/>
                </a:tc>
                <a:tc>
                  <a:txBody>
                    <a:bodyPr/>
                    <a:lstStyle/>
                    <a:p>
                      <a:r>
                        <a:rPr lang="sl-SI" dirty="0"/>
                        <a:t>NE</a:t>
                      </a:r>
                    </a:p>
                  </a:txBody>
                  <a:tcPr/>
                </a:tc>
                <a:extLst>
                  <a:ext uri="{0D108BD9-81ED-4DB2-BD59-A6C34878D82A}">
                    <a16:rowId xmlns:a16="http://schemas.microsoft.com/office/drawing/2014/main" val="2209300264"/>
                  </a:ext>
                </a:extLst>
              </a:tr>
              <a:tr h="381992">
                <a:tc>
                  <a:txBody>
                    <a:bodyPr/>
                    <a:lstStyle/>
                    <a:p>
                      <a:r>
                        <a:rPr lang="sl-SI" dirty="0"/>
                        <a:t>C</a:t>
                      </a:r>
                    </a:p>
                  </a:txBody>
                  <a:tcPr/>
                </a:tc>
                <a:tc>
                  <a:txBody>
                    <a:bodyPr/>
                    <a:lstStyle/>
                    <a:p>
                      <a:r>
                        <a:rPr lang="sl-SI" dirty="0"/>
                        <a:t>53</a:t>
                      </a:r>
                    </a:p>
                  </a:txBody>
                  <a:tcPr/>
                </a:tc>
                <a:tc>
                  <a:txBody>
                    <a:bodyPr/>
                    <a:lstStyle/>
                    <a:p>
                      <a:r>
                        <a:rPr lang="sl-SI" dirty="0"/>
                        <a:t>62</a:t>
                      </a:r>
                    </a:p>
                  </a:txBody>
                  <a:tcPr/>
                </a:tc>
                <a:tc>
                  <a:txBody>
                    <a:bodyPr/>
                    <a:lstStyle/>
                    <a:p>
                      <a:r>
                        <a:rPr lang="sl-SI" dirty="0"/>
                        <a:t>115</a:t>
                      </a:r>
                    </a:p>
                  </a:txBody>
                  <a:tcPr/>
                </a:tc>
                <a:tc>
                  <a:txBody>
                    <a:bodyPr/>
                    <a:lstStyle/>
                    <a:p>
                      <a:r>
                        <a:rPr lang="sl-SI" dirty="0"/>
                        <a:t>50 (SLJ) + 70 (MAT) = 120</a:t>
                      </a:r>
                    </a:p>
                    <a:p>
                      <a:endParaRPr lang="sl-SI" dirty="0"/>
                    </a:p>
                  </a:txBody>
                  <a:tcPr/>
                </a:tc>
                <a:tc>
                  <a:txBody>
                    <a:bodyPr/>
                    <a:lstStyle/>
                    <a:p>
                      <a:r>
                        <a:rPr lang="sl-SI" dirty="0"/>
                        <a:t>63,43</a:t>
                      </a:r>
                    </a:p>
                  </a:txBody>
                  <a:tcPr/>
                </a:tc>
                <a:tc>
                  <a:txBody>
                    <a:bodyPr/>
                    <a:lstStyle/>
                    <a:p>
                      <a:r>
                        <a:rPr lang="sl-SI" dirty="0"/>
                        <a:t>47</a:t>
                      </a:r>
                    </a:p>
                  </a:txBody>
                  <a:tcPr/>
                </a:tc>
                <a:tc>
                  <a:txBody>
                    <a:bodyPr/>
                    <a:lstStyle/>
                    <a:p>
                      <a:r>
                        <a:rPr lang="sl-SI" dirty="0"/>
                        <a:t>162</a:t>
                      </a:r>
                    </a:p>
                  </a:txBody>
                  <a:tcPr/>
                </a:tc>
                <a:tc>
                  <a:txBody>
                    <a:bodyPr/>
                    <a:lstStyle/>
                    <a:p>
                      <a:r>
                        <a:rPr lang="sl-SI" dirty="0"/>
                        <a:t>79,54</a:t>
                      </a:r>
                    </a:p>
                  </a:txBody>
                  <a:tcPr/>
                </a:tc>
                <a:tc>
                  <a:txBody>
                    <a:bodyPr/>
                    <a:lstStyle/>
                    <a:p>
                      <a:r>
                        <a:rPr lang="sl-SI" dirty="0"/>
                        <a:t>NE</a:t>
                      </a:r>
                    </a:p>
                  </a:txBody>
                  <a:tcPr/>
                </a:tc>
                <a:extLst>
                  <a:ext uri="{0D108BD9-81ED-4DB2-BD59-A6C34878D82A}">
                    <a16:rowId xmlns:a16="http://schemas.microsoft.com/office/drawing/2014/main" val="2954986827"/>
                  </a:ext>
                </a:extLst>
              </a:tr>
            </a:tbl>
          </a:graphicData>
        </a:graphic>
      </p:graphicFrame>
      <p:sp>
        <p:nvSpPr>
          <p:cNvPr id="8" name="PoljeZBesedilom 7">
            <a:extLst>
              <a:ext uri="{FF2B5EF4-FFF2-40B4-BE49-F238E27FC236}">
                <a16:creationId xmlns:a16="http://schemas.microsoft.com/office/drawing/2014/main" id="{83A3C6C8-AAC7-4AB7-B80F-8353CDBB7F2F}"/>
              </a:ext>
            </a:extLst>
          </p:cNvPr>
          <p:cNvSpPr txBox="1"/>
          <p:nvPr/>
        </p:nvSpPr>
        <p:spPr>
          <a:xfrm>
            <a:off x="178229" y="5710664"/>
            <a:ext cx="11282765" cy="707886"/>
          </a:xfrm>
          <a:prstGeom prst="rect">
            <a:avLst/>
          </a:prstGeom>
          <a:noFill/>
        </p:spPr>
        <p:txBody>
          <a:bodyPr wrap="square">
            <a:spAutoFit/>
          </a:bodyPr>
          <a:lstStyle/>
          <a:p>
            <a:r>
              <a:rPr lang="sl-SI" sz="2000" dirty="0"/>
              <a:t>Spodnja meja za vpis je 80,00 točk. Kljub temu, da imata učenca B in C nekoliko višje število točk iz 7., 8. in 9. razreda, je sprejet učenec A, ki ima višji skupni rezultat na NPZ v primerjavi z drugima dvema učencema.</a:t>
            </a:r>
          </a:p>
        </p:txBody>
      </p:sp>
    </p:spTree>
    <p:extLst>
      <p:ext uri="{BB962C8B-B14F-4D97-AF65-F5344CB8AC3E}">
        <p14:creationId xmlns:p14="http://schemas.microsoft.com/office/powerpoint/2010/main" val="578159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značba mesta vsebine 4">
            <a:extLst>
              <a:ext uri="{FF2B5EF4-FFF2-40B4-BE49-F238E27FC236}">
                <a16:creationId xmlns:a16="http://schemas.microsoft.com/office/drawing/2014/main" id="{82D255AB-BE96-426F-8FD9-AC80BB6F3C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159" y="-1"/>
            <a:ext cx="12057681" cy="1689315"/>
          </a:xfrm>
        </p:spPr>
      </p:pic>
      <p:sp>
        <p:nvSpPr>
          <p:cNvPr id="7" name="Naslov 6">
            <a:extLst>
              <a:ext uri="{FF2B5EF4-FFF2-40B4-BE49-F238E27FC236}">
                <a16:creationId xmlns:a16="http://schemas.microsoft.com/office/drawing/2014/main" id="{0C0836BA-E061-461F-AF6E-90D006A9F30C}"/>
              </a:ext>
            </a:extLst>
          </p:cNvPr>
          <p:cNvSpPr>
            <a:spLocks noGrp="1"/>
          </p:cNvSpPr>
          <p:nvPr>
            <p:ph type="title"/>
          </p:nvPr>
        </p:nvSpPr>
        <p:spPr>
          <a:xfrm>
            <a:off x="4175500" y="181874"/>
            <a:ext cx="7949340" cy="1325563"/>
          </a:xfrm>
        </p:spPr>
        <p:txBody>
          <a:bodyPr>
            <a:normAutofit/>
          </a:bodyPr>
          <a:lstStyle/>
          <a:p>
            <a:r>
              <a:rPr lang="sl-SI" sz="3600" b="1" dirty="0">
                <a:solidFill>
                  <a:schemeClr val="accent2"/>
                </a:solidFill>
              </a:rPr>
              <a:t>Več učencev z enakim številom točk se nahaja na spodnji meji točk</a:t>
            </a:r>
          </a:p>
        </p:txBody>
      </p:sp>
      <p:sp>
        <p:nvSpPr>
          <p:cNvPr id="2" name="PoljeZBesedilom 1">
            <a:extLst>
              <a:ext uri="{FF2B5EF4-FFF2-40B4-BE49-F238E27FC236}">
                <a16:creationId xmlns:a16="http://schemas.microsoft.com/office/drawing/2014/main" id="{E53040EC-1B53-4E77-A984-1FEE7CA7CC8A}"/>
              </a:ext>
            </a:extLst>
          </p:cNvPr>
          <p:cNvSpPr txBox="1"/>
          <p:nvPr/>
        </p:nvSpPr>
        <p:spPr>
          <a:xfrm>
            <a:off x="462365" y="2123268"/>
            <a:ext cx="11267268" cy="4401205"/>
          </a:xfrm>
          <a:prstGeom prst="rect">
            <a:avLst/>
          </a:prstGeom>
          <a:noFill/>
        </p:spPr>
        <p:txBody>
          <a:bodyPr wrap="square" rtlCol="0">
            <a:spAutoFit/>
          </a:bodyPr>
          <a:lstStyle/>
          <a:p>
            <a:endParaRPr lang="sl-SI" sz="2000" b="1" dirty="0"/>
          </a:p>
          <a:p>
            <a:r>
              <a:rPr lang="sl-SI" sz="2000" b="1" dirty="0"/>
              <a:t>Če se v prvem krogu izbirnega postopka na posameznem programu šole na spodnji meji razvrsti več kandidatov z istim številom točk, se v prvem koraku izbira med njimi na podlagi:</a:t>
            </a:r>
          </a:p>
          <a:p>
            <a:endParaRPr lang="sl-SI" sz="2000" b="1" dirty="0"/>
          </a:p>
          <a:p>
            <a:pPr marL="285750" indent="-285750">
              <a:buFont typeface="Arial" panose="020B0604020202020204" pitchFamily="34" charset="0"/>
              <a:buChar char="•"/>
            </a:pPr>
            <a:r>
              <a:rPr lang="sl-SI" sz="2000" dirty="0"/>
              <a:t>Višjega števila odstotnih točk kandidata na NPZ iz učnega jezika in matematike.</a:t>
            </a:r>
          </a:p>
          <a:p>
            <a:pPr marL="285750" indent="-285750">
              <a:buFont typeface="Arial" panose="020B0604020202020204" pitchFamily="34" charset="0"/>
              <a:buChar char="•"/>
            </a:pPr>
            <a:endParaRPr lang="sl-SI" sz="2000" b="1" dirty="0"/>
          </a:p>
          <a:p>
            <a:r>
              <a:rPr lang="sl-SI" sz="2000" b="1" dirty="0"/>
              <a:t>Če se tudi po tem kriteriju na spodnji meji še vedno razvrsti več kandidatov z istim številom točk, se v drugem koraku izbira med njimi na podlagi:</a:t>
            </a:r>
          </a:p>
          <a:p>
            <a:endParaRPr lang="sl-SI" sz="2000" b="1" dirty="0"/>
          </a:p>
          <a:p>
            <a:pPr marL="285750" indent="-285750">
              <a:buFont typeface="Arial" panose="020B0604020202020204" pitchFamily="34" charset="0"/>
              <a:buChar char="•"/>
            </a:pPr>
            <a:r>
              <a:rPr lang="sl-SI" sz="2000" dirty="0"/>
              <a:t>Višjega števila doseženih odstotnih točk kandidata na NPZ iz učnega jezika.</a:t>
            </a:r>
          </a:p>
          <a:p>
            <a:endParaRPr lang="sl-SI" sz="2000" b="1" dirty="0"/>
          </a:p>
          <a:p>
            <a:r>
              <a:rPr lang="sl-SI" sz="2000" b="1" dirty="0"/>
              <a:t>Takšna razmejitev učencev v primeru istega števila točk na spodnji meji velja tudi za drugi krog izbirnega postopka.</a:t>
            </a:r>
            <a:br>
              <a:rPr lang="sl-SI" sz="2000" b="1" dirty="0"/>
            </a:br>
            <a:endParaRPr lang="sl-SI" sz="2000" b="1" dirty="0"/>
          </a:p>
        </p:txBody>
      </p:sp>
    </p:spTree>
    <p:extLst>
      <p:ext uri="{BB962C8B-B14F-4D97-AF65-F5344CB8AC3E}">
        <p14:creationId xmlns:p14="http://schemas.microsoft.com/office/powerpoint/2010/main" val="743086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značba mesta vsebine 4">
            <a:extLst>
              <a:ext uri="{FF2B5EF4-FFF2-40B4-BE49-F238E27FC236}">
                <a16:creationId xmlns:a16="http://schemas.microsoft.com/office/drawing/2014/main" id="{82D255AB-BE96-426F-8FD9-AC80BB6F3C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159" y="-1"/>
            <a:ext cx="12057681" cy="1689315"/>
          </a:xfrm>
        </p:spPr>
      </p:pic>
      <p:sp>
        <p:nvSpPr>
          <p:cNvPr id="7" name="Naslov 6">
            <a:extLst>
              <a:ext uri="{FF2B5EF4-FFF2-40B4-BE49-F238E27FC236}">
                <a16:creationId xmlns:a16="http://schemas.microsoft.com/office/drawing/2014/main" id="{0C0836BA-E061-461F-AF6E-90D006A9F30C}"/>
              </a:ext>
            </a:extLst>
          </p:cNvPr>
          <p:cNvSpPr>
            <a:spLocks noGrp="1"/>
          </p:cNvSpPr>
          <p:nvPr>
            <p:ph type="title"/>
          </p:nvPr>
        </p:nvSpPr>
        <p:spPr>
          <a:xfrm>
            <a:off x="4108341" y="181874"/>
            <a:ext cx="7174425" cy="1325563"/>
          </a:xfrm>
        </p:spPr>
        <p:txBody>
          <a:bodyPr>
            <a:normAutofit/>
          </a:bodyPr>
          <a:lstStyle/>
          <a:p>
            <a:r>
              <a:rPr lang="sl-SI" sz="3200" b="1" dirty="0">
                <a:solidFill>
                  <a:schemeClr val="accent2"/>
                </a:solidFill>
              </a:rPr>
              <a:t>Enake spodnje meje točk, višji skupni seštevek na NPZ (prvi korak)</a:t>
            </a:r>
          </a:p>
        </p:txBody>
      </p:sp>
      <p:graphicFrame>
        <p:nvGraphicFramePr>
          <p:cNvPr id="4" name="Tabela 2">
            <a:extLst>
              <a:ext uri="{FF2B5EF4-FFF2-40B4-BE49-F238E27FC236}">
                <a16:creationId xmlns:a16="http://schemas.microsoft.com/office/drawing/2014/main" id="{8900D09C-9FE6-44AB-9729-926930B925AD}"/>
              </a:ext>
            </a:extLst>
          </p:cNvPr>
          <p:cNvGraphicFramePr>
            <a:graphicFrameLocks noGrp="1"/>
          </p:cNvGraphicFramePr>
          <p:nvPr>
            <p:extLst>
              <p:ext uri="{D42A27DB-BD31-4B8C-83A1-F6EECF244321}">
                <p14:modId xmlns:p14="http://schemas.microsoft.com/office/powerpoint/2010/main" val="1728167894"/>
              </p:ext>
            </p:extLst>
          </p:nvPr>
        </p:nvGraphicFramePr>
        <p:xfrm>
          <a:off x="92990" y="1920240"/>
          <a:ext cx="12031850" cy="3017520"/>
        </p:xfrm>
        <a:graphic>
          <a:graphicData uri="http://schemas.openxmlformats.org/drawingml/2006/table">
            <a:tbl>
              <a:tblPr firstRow="1" bandRow="1">
                <a:tableStyleId>{5C22544A-7EE6-4342-B048-85BDC9FD1C3A}</a:tableStyleId>
              </a:tblPr>
              <a:tblGrid>
                <a:gridCol w="947979">
                  <a:extLst>
                    <a:ext uri="{9D8B030D-6E8A-4147-A177-3AD203B41FA5}">
                      <a16:colId xmlns:a16="http://schemas.microsoft.com/office/drawing/2014/main" val="266766028"/>
                    </a:ext>
                  </a:extLst>
                </a:gridCol>
                <a:gridCol w="898901">
                  <a:extLst>
                    <a:ext uri="{9D8B030D-6E8A-4147-A177-3AD203B41FA5}">
                      <a16:colId xmlns:a16="http://schemas.microsoft.com/office/drawing/2014/main" val="2551260315"/>
                    </a:ext>
                  </a:extLst>
                </a:gridCol>
                <a:gridCol w="991892">
                  <a:extLst>
                    <a:ext uri="{9D8B030D-6E8A-4147-A177-3AD203B41FA5}">
                      <a16:colId xmlns:a16="http://schemas.microsoft.com/office/drawing/2014/main" val="1614411081"/>
                    </a:ext>
                  </a:extLst>
                </a:gridCol>
                <a:gridCol w="1270861">
                  <a:extLst>
                    <a:ext uri="{9D8B030D-6E8A-4147-A177-3AD203B41FA5}">
                      <a16:colId xmlns:a16="http://schemas.microsoft.com/office/drawing/2014/main" val="4105868093"/>
                    </a:ext>
                  </a:extLst>
                </a:gridCol>
                <a:gridCol w="2650210">
                  <a:extLst>
                    <a:ext uri="{9D8B030D-6E8A-4147-A177-3AD203B41FA5}">
                      <a16:colId xmlns:a16="http://schemas.microsoft.com/office/drawing/2014/main" val="872426053"/>
                    </a:ext>
                  </a:extLst>
                </a:gridCol>
                <a:gridCol w="852407">
                  <a:extLst>
                    <a:ext uri="{9D8B030D-6E8A-4147-A177-3AD203B41FA5}">
                      <a16:colId xmlns:a16="http://schemas.microsoft.com/office/drawing/2014/main" val="2215430200"/>
                    </a:ext>
                  </a:extLst>
                </a:gridCol>
                <a:gridCol w="853440">
                  <a:extLst>
                    <a:ext uri="{9D8B030D-6E8A-4147-A177-3AD203B41FA5}">
                      <a16:colId xmlns:a16="http://schemas.microsoft.com/office/drawing/2014/main" val="1035624559"/>
                    </a:ext>
                  </a:extLst>
                </a:gridCol>
                <a:gridCol w="1347319">
                  <a:extLst>
                    <a:ext uri="{9D8B030D-6E8A-4147-A177-3AD203B41FA5}">
                      <a16:colId xmlns:a16="http://schemas.microsoft.com/office/drawing/2014/main" val="1653174052"/>
                    </a:ext>
                  </a:extLst>
                </a:gridCol>
                <a:gridCol w="1019789">
                  <a:extLst>
                    <a:ext uri="{9D8B030D-6E8A-4147-A177-3AD203B41FA5}">
                      <a16:colId xmlns:a16="http://schemas.microsoft.com/office/drawing/2014/main" val="1148115152"/>
                    </a:ext>
                  </a:extLst>
                </a:gridCol>
                <a:gridCol w="1199052">
                  <a:extLst>
                    <a:ext uri="{9D8B030D-6E8A-4147-A177-3AD203B41FA5}">
                      <a16:colId xmlns:a16="http://schemas.microsoft.com/office/drawing/2014/main" val="3488616795"/>
                    </a:ext>
                  </a:extLst>
                </a:gridCol>
              </a:tblGrid>
              <a:tr h="1343272">
                <a:tc>
                  <a:txBody>
                    <a:bodyPr/>
                    <a:lstStyle/>
                    <a:p>
                      <a:r>
                        <a:rPr lang="sl-SI" dirty="0"/>
                        <a:t>Učenec</a:t>
                      </a:r>
                    </a:p>
                  </a:txBody>
                  <a:tcPr/>
                </a:tc>
                <a:tc>
                  <a:txBody>
                    <a:bodyPr/>
                    <a:lstStyle/>
                    <a:p>
                      <a:r>
                        <a:rPr lang="sl-SI" dirty="0"/>
                        <a:t>7. Razred </a:t>
                      </a:r>
                    </a:p>
                  </a:txBody>
                  <a:tcPr/>
                </a:tc>
                <a:tc>
                  <a:txBody>
                    <a:bodyPr/>
                    <a:lstStyle/>
                    <a:p>
                      <a:r>
                        <a:rPr lang="sl-SI" dirty="0"/>
                        <a:t>8. Razred</a:t>
                      </a:r>
                    </a:p>
                  </a:txBody>
                  <a:tcPr/>
                </a:tc>
                <a:tc>
                  <a:txBody>
                    <a:bodyPr/>
                    <a:lstStyle/>
                    <a:p>
                      <a:r>
                        <a:rPr lang="sl-SI" dirty="0"/>
                        <a:t>Skupaj 7. in 8. razred</a:t>
                      </a:r>
                    </a:p>
                  </a:txBody>
                  <a:tcPr/>
                </a:tc>
                <a:tc>
                  <a:txBody>
                    <a:bodyPr/>
                    <a:lstStyle/>
                    <a:p>
                      <a:r>
                        <a:rPr lang="sl-SI" dirty="0"/>
                        <a:t>NPZ</a:t>
                      </a:r>
                    </a:p>
                  </a:txBody>
                  <a:tcPr/>
                </a:tc>
                <a:tc>
                  <a:txBody>
                    <a:bodyPr/>
                    <a:lstStyle/>
                    <a:p>
                      <a:r>
                        <a:rPr lang="sl-SI" dirty="0"/>
                        <a:t>Skupaj 7. in</a:t>
                      </a:r>
                    </a:p>
                    <a:p>
                      <a:r>
                        <a:rPr lang="sl-SI" dirty="0"/>
                        <a:t>8. razred in NPZ</a:t>
                      </a:r>
                    </a:p>
                  </a:txBody>
                  <a:tcPr/>
                </a:tc>
                <a:tc>
                  <a:txBody>
                    <a:bodyPr/>
                    <a:lstStyle/>
                    <a:p>
                      <a:r>
                        <a:rPr lang="sl-SI" dirty="0"/>
                        <a:t>9. razred</a:t>
                      </a:r>
                    </a:p>
                  </a:txBody>
                  <a:tcPr/>
                </a:tc>
                <a:tc>
                  <a:txBody>
                    <a:bodyPr/>
                    <a:lstStyle/>
                    <a:p>
                      <a:r>
                        <a:rPr lang="pl-PL" dirty="0"/>
                        <a:t>Skupaj</a:t>
                      </a:r>
                    </a:p>
                    <a:p>
                      <a:r>
                        <a:rPr lang="pl-PL" dirty="0"/>
                        <a:t>7., 8. in 9.</a:t>
                      </a:r>
                    </a:p>
                    <a:p>
                      <a:r>
                        <a:rPr lang="pl-PL" dirty="0"/>
                        <a:t>razred</a:t>
                      </a:r>
                    </a:p>
                    <a:p>
                      <a:endParaRPr lang="sl-SI" dirty="0"/>
                    </a:p>
                  </a:txBody>
                  <a:tcPr/>
                </a:tc>
                <a:tc>
                  <a:txBody>
                    <a:bodyPr/>
                    <a:lstStyle/>
                    <a:p>
                      <a:r>
                        <a:rPr lang="pl-PL" dirty="0"/>
                        <a:t>Skupaj 7.,</a:t>
                      </a:r>
                    </a:p>
                    <a:p>
                      <a:r>
                        <a:rPr lang="pl-PL" dirty="0"/>
                        <a:t>8. in 9. razred</a:t>
                      </a:r>
                    </a:p>
                    <a:p>
                      <a:r>
                        <a:rPr lang="pl-PL" dirty="0"/>
                        <a:t>+NPZ</a:t>
                      </a:r>
                    </a:p>
                    <a:p>
                      <a:endParaRPr lang="sl-SI" dirty="0"/>
                    </a:p>
                  </a:txBody>
                  <a:tcPr/>
                </a:tc>
                <a:tc>
                  <a:txBody>
                    <a:bodyPr/>
                    <a:lstStyle/>
                    <a:p>
                      <a:r>
                        <a:rPr lang="sl-SI" dirty="0"/>
                        <a:t>Sprejet/ni sprejet</a:t>
                      </a:r>
                    </a:p>
                    <a:p>
                      <a:endParaRPr lang="sl-SI" dirty="0"/>
                    </a:p>
                  </a:txBody>
                  <a:tcPr/>
                </a:tc>
                <a:extLst>
                  <a:ext uri="{0D108BD9-81ED-4DB2-BD59-A6C34878D82A}">
                    <a16:rowId xmlns:a16="http://schemas.microsoft.com/office/drawing/2014/main" val="2287587274"/>
                  </a:ext>
                </a:extLst>
              </a:tr>
              <a:tr h="381992">
                <a:tc>
                  <a:txBody>
                    <a:bodyPr/>
                    <a:lstStyle/>
                    <a:p>
                      <a:r>
                        <a:rPr lang="sl-SI" dirty="0"/>
                        <a:t>A</a:t>
                      </a:r>
                    </a:p>
                  </a:txBody>
                  <a:tcPr/>
                </a:tc>
                <a:tc>
                  <a:txBody>
                    <a:bodyPr/>
                    <a:lstStyle/>
                    <a:p>
                      <a:r>
                        <a:rPr lang="sl-SI" dirty="0"/>
                        <a:t>55</a:t>
                      </a:r>
                    </a:p>
                  </a:txBody>
                  <a:tcPr/>
                </a:tc>
                <a:tc>
                  <a:txBody>
                    <a:bodyPr/>
                    <a:lstStyle/>
                    <a:p>
                      <a:r>
                        <a:rPr lang="sl-SI" dirty="0"/>
                        <a:t>54</a:t>
                      </a:r>
                    </a:p>
                  </a:txBody>
                  <a:tcPr/>
                </a:tc>
                <a:tc>
                  <a:txBody>
                    <a:bodyPr/>
                    <a:lstStyle/>
                    <a:p>
                      <a:r>
                        <a:rPr lang="sl-SI" dirty="0"/>
                        <a:t>109</a:t>
                      </a:r>
                    </a:p>
                  </a:txBody>
                  <a:tcPr/>
                </a:tc>
                <a:tc>
                  <a:txBody>
                    <a:bodyPr/>
                    <a:lstStyle/>
                    <a:p>
                      <a:r>
                        <a:rPr lang="sl-SI" dirty="0"/>
                        <a:t>77 (SLJ), 80 (MAT)=157</a:t>
                      </a:r>
                    </a:p>
                    <a:p>
                      <a:endParaRPr lang="sl-SI" dirty="0"/>
                    </a:p>
                  </a:txBody>
                  <a:tcPr/>
                </a:tc>
                <a:tc>
                  <a:txBody>
                    <a:bodyPr/>
                    <a:lstStyle/>
                    <a:p>
                      <a:r>
                        <a:rPr lang="sl-SI" dirty="0"/>
                        <a:t>65,37</a:t>
                      </a:r>
                    </a:p>
                  </a:txBody>
                  <a:tcPr/>
                </a:tc>
                <a:tc>
                  <a:txBody>
                    <a:bodyPr/>
                    <a:lstStyle/>
                    <a:p>
                      <a:r>
                        <a:rPr lang="sl-SI" dirty="0"/>
                        <a:t>52</a:t>
                      </a:r>
                    </a:p>
                  </a:txBody>
                  <a:tcPr/>
                </a:tc>
                <a:tc>
                  <a:txBody>
                    <a:bodyPr/>
                    <a:lstStyle/>
                    <a:p>
                      <a:r>
                        <a:rPr lang="sl-SI" dirty="0"/>
                        <a:t>161</a:t>
                      </a:r>
                    </a:p>
                  </a:txBody>
                  <a:tcPr/>
                </a:tc>
                <a:tc>
                  <a:txBody>
                    <a:bodyPr/>
                    <a:lstStyle/>
                    <a:p>
                      <a:r>
                        <a:rPr lang="sl-SI" dirty="0"/>
                        <a:t>86,60</a:t>
                      </a:r>
                    </a:p>
                  </a:txBody>
                  <a:tcPr/>
                </a:tc>
                <a:tc>
                  <a:txBody>
                    <a:bodyPr/>
                    <a:lstStyle/>
                    <a:p>
                      <a:r>
                        <a:rPr lang="sl-SI" dirty="0"/>
                        <a:t>DA</a:t>
                      </a:r>
                    </a:p>
                  </a:txBody>
                  <a:tcPr/>
                </a:tc>
                <a:extLst>
                  <a:ext uri="{0D108BD9-81ED-4DB2-BD59-A6C34878D82A}">
                    <a16:rowId xmlns:a16="http://schemas.microsoft.com/office/drawing/2014/main" val="3367745733"/>
                  </a:ext>
                </a:extLst>
              </a:tr>
              <a:tr h="381992">
                <a:tc>
                  <a:txBody>
                    <a:bodyPr/>
                    <a:lstStyle/>
                    <a:p>
                      <a:r>
                        <a:rPr lang="sl-SI" dirty="0"/>
                        <a:t>B</a:t>
                      </a:r>
                    </a:p>
                  </a:txBody>
                  <a:tcPr/>
                </a:tc>
                <a:tc>
                  <a:txBody>
                    <a:bodyPr/>
                    <a:lstStyle/>
                    <a:p>
                      <a:r>
                        <a:rPr lang="sl-SI" dirty="0"/>
                        <a:t>55</a:t>
                      </a:r>
                    </a:p>
                  </a:txBody>
                  <a:tcPr/>
                </a:tc>
                <a:tc>
                  <a:txBody>
                    <a:bodyPr/>
                    <a:lstStyle/>
                    <a:p>
                      <a:r>
                        <a:rPr lang="sl-SI" dirty="0"/>
                        <a:t>54</a:t>
                      </a:r>
                    </a:p>
                  </a:txBody>
                  <a:tcPr/>
                </a:tc>
                <a:tc>
                  <a:txBody>
                    <a:bodyPr/>
                    <a:lstStyle/>
                    <a:p>
                      <a:r>
                        <a:rPr lang="sl-SI" dirty="0"/>
                        <a:t>109</a:t>
                      </a:r>
                    </a:p>
                  </a:txBody>
                  <a:tcPr/>
                </a:tc>
                <a:tc>
                  <a:txBody>
                    <a:bodyPr/>
                    <a:lstStyle/>
                    <a:p>
                      <a:r>
                        <a:rPr lang="sl-SI" dirty="0"/>
                        <a:t>82 ( SLJ), 70 (MAT)=152</a:t>
                      </a:r>
                    </a:p>
                    <a:p>
                      <a:endParaRPr lang="sl-SI" dirty="0"/>
                    </a:p>
                  </a:txBody>
                  <a:tcPr/>
                </a:tc>
                <a:tc>
                  <a:txBody>
                    <a:bodyPr/>
                    <a:lstStyle/>
                    <a:p>
                      <a:r>
                        <a:rPr lang="sl-SI" dirty="0"/>
                        <a:t>65,43</a:t>
                      </a:r>
                    </a:p>
                  </a:txBody>
                  <a:tcPr/>
                </a:tc>
                <a:tc>
                  <a:txBody>
                    <a:bodyPr/>
                    <a:lstStyle/>
                    <a:p>
                      <a:r>
                        <a:rPr lang="sl-SI" dirty="0"/>
                        <a:t>55</a:t>
                      </a:r>
                    </a:p>
                  </a:txBody>
                  <a:tcPr/>
                </a:tc>
                <a:tc>
                  <a:txBody>
                    <a:bodyPr/>
                    <a:lstStyle/>
                    <a:p>
                      <a:r>
                        <a:rPr lang="sl-SI" dirty="0"/>
                        <a:t>164</a:t>
                      </a:r>
                    </a:p>
                  </a:txBody>
                  <a:tcPr/>
                </a:tc>
                <a:tc>
                  <a:txBody>
                    <a:bodyPr/>
                    <a:lstStyle/>
                    <a:p>
                      <a:r>
                        <a:rPr lang="sl-SI" dirty="0"/>
                        <a:t>86,60</a:t>
                      </a:r>
                    </a:p>
                  </a:txBody>
                  <a:tcPr/>
                </a:tc>
                <a:tc>
                  <a:txBody>
                    <a:bodyPr/>
                    <a:lstStyle/>
                    <a:p>
                      <a:r>
                        <a:rPr lang="sl-SI" dirty="0"/>
                        <a:t>NE</a:t>
                      </a:r>
                    </a:p>
                  </a:txBody>
                  <a:tcPr/>
                </a:tc>
                <a:extLst>
                  <a:ext uri="{0D108BD9-81ED-4DB2-BD59-A6C34878D82A}">
                    <a16:rowId xmlns:a16="http://schemas.microsoft.com/office/drawing/2014/main" val="2209300264"/>
                  </a:ext>
                </a:extLst>
              </a:tr>
            </a:tbl>
          </a:graphicData>
        </a:graphic>
      </p:graphicFrame>
      <p:sp>
        <p:nvSpPr>
          <p:cNvPr id="6" name="PoljeZBesedilom 5">
            <a:extLst>
              <a:ext uri="{FF2B5EF4-FFF2-40B4-BE49-F238E27FC236}">
                <a16:creationId xmlns:a16="http://schemas.microsoft.com/office/drawing/2014/main" id="{480CF14C-3370-46DF-8F18-DF72F3AC0DBC}"/>
              </a:ext>
            </a:extLst>
          </p:cNvPr>
          <p:cNvSpPr txBox="1"/>
          <p:nvPr/>
        </p:nvSpPr>
        <p:spPr>
          <a:xfrm>
            <a:off x="266054" y="5168686"/>
            <a:ext cx="11685721" cy="1323439"/>
          </a:xfrm>
          <a:prstGeom prst="rect">
            <a:avLst/>
          </a:prstGeom>
          <a:noFill/>
        </p:spPr>
        <p:txBody>
          <a:bodyPr wrap="square">
            <a:spAutoFit/>
          </a:bodyPr>
          <a:lstStyle/>
          <a:p>
            <a:r>
              <a:rPr lang="sl-SI" sz="2000" dirty="0"/>
              <a:t>Spodnja meja za vpis na šolo je 86.60 točk. Oba učenca imata enak končni rezultat in se razvrščata na spodnji meji točk. Razmejitev med učencema se naredi tako, da ima pri vpisu prednost tisti učenec, ki je dosegel višji končni rezultat na NPZ (NPZ-SLJ + NPZ-MAT). Učenec A ima višji skupni rezultat na NPZ kot učenec B, zato je sprejet na šolo.</a:t>
            </a:r>
          </a:p>
        </p:txBody>
      </p:sp>
    </p:spTree>
    <p:extLst>
      <p:ext uri="{BB962C8B-B14F-4D97-AF65-F5344CB8AC3E}">
        <p14:creationId xmlns:p14="http://schemas.microsoft.com/office/powerpoint/2010/main" val="3934048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značba mesta vsebine 4">
            <a:extLst>
              <a:ext uri="{FF2B5EF4-FFF2-40B4-BE49-F238E27FC236}">
                <a16:creationId xmlns:a16="http://schemas.microsoft.com/office/drawing/2014/main" id="{82D255AB-BE96-426F-8FD9-AC80BB6F3C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159" y="-1"/>
            <a:ext cx="12057681" cy="1689315"/>
          </a:xfrm>
        </p:spPr>
      </p:pic>
      <p:sp>
        <p:nvSpPr>
          <p:cNvPr id="7" name="Naslov 6">
            <a:extLst>
              <a:ext uri="{FF2B5EF4-FFF2-40B4-BE49-F238E27FC236}">
                <a16:creationId xmlns:a16="http://schemas.microsoft.com/office/drawing/2014/main" id="{0C0836BA-E061-461F-AF6E-90D006A9F30C}"/>
              </a:ext>
            </a:extLst>
          </p:cNvPr>
          <p:cNvSpPr>
            <a:spLocks noGrp="1"/>
          </p:cNvSpPr>
          <p:nvPr>
            <p:ph type="title"/>
          </p:nvPr>
        </p:nvSpPr>
        <p:spPr>
          <a:xfrm>
            <a:off x="4077345" y="181874"/>
            <a:ext cx="6647482" cy="1325563"/>
          </a:xfrm>
        </p:spPr>
        <p:txBody>
          <a:bodyPr>
            <a:normAutofit/>
          </a:bodyPr>
          <a:lstStyle/>
          <a:p>
            <a:r>
              <a:rPr lang="sl-SI" sz="3200" b="1" dirty="0">
                <a:solidFill>
                  <a:schemeClr val="accent2"/>
                </a:solidFill>
              </a:rPr>
              <a:t>Enake spodnje meje točk, višji skupni seštevek na NPZ (drugi korak)</a:t>
            </a:r>
            <a:endParaRPr lang="sl-SI" sz="3200" dirty="0"/>
          </a:p>
        </p:txBody>
      </p:sp>
      <p:graphicFrame>
        <p:nvGraphicFramePr>
          <p:cNvPr id="4" name="Tabela 2">
            <a:extLst>
              <a:ext uri="{FF2B5EF4-FFF2-40B4-BE49-F238E27FC236}">
                <a16:creationId xmlns:a16="http://schemas.microsoft.com/office/drawing/2014/main" id="{52B77EF4-41CC-42F4-9739-22AE28A03529}"/>
              </a:ext>
            </a:extLst>
          </p:cNvPr>
          <p:cNvGraphicFramePr>
            <a:graphicFrameLocks noGrp="1"/>
          </p:cNvGraphicFramePr>
          <p:nvPr>
            <p:extLst>
              <p:ext uri="{D42A27DB-BD31-4B8C-83A1-F6EECF244321}">
                <p14:modId xmlns:p14="http://schemas.microsoft.com/office/powerpoint/2010/main" val="3337848899"/>
              </p:ext>
            </p:extLst>
          </p:nvPr>
        </p:nvGraphicFramePr>
        <p:xfrm>
          <a:off x="92990" y="1920240"/>
          <a:ext cx="12031850" cy="3017520"/>
        </p:xfrm>
        <a:graphic>
          <a:graphicData uri="http://schemas.openxmlformats.org/drawingml/2006/table">
            <a:tbl>
              <a:tblPr firstRow="1" bandRow="1">
                <a:tableStyleId>{5C22544A-7EE6-4342-B048-85BDC9FD1C3A}</a:tableStyleId>
              </a:tblPr>
              <a:tblGrid>
                <a:gridCol w="947979">
                  <a:extLst>
                    <a:ext uri="{9D8B030D-6E8A-4147-A177-3AD203B41FA5}">
                      <a16:colId xmlns:a16="http://schemas.microsoft.com/office/drawing/2014/main" val="266766028"/>
                    </a:ext>
                  </a:extLst>
                </a:gridCol>
                <a:gridCol w="898901">
                  <a:extLst>
                    <a:ext uri="{9D8B030D-6E8A-4147-A177-3AD203B41FA5}">
                      <a16:colId xmlns:a16="http://schemas.microsoft.com/office/drawing/2014/main" val="2551260315"/>
                    </a:ext>
                  </a:extLst>
                </a:gridCol>
                <a:gridCol w="991892">
                  <a:extLst>
                    <a:ext uri="{9D8B030D-6E8A-4147-A177-3AD203B41FA5}">
                      <a16:colId xmlns:a16="http://schemas.microsoft.com/office/drawing/2014/main" val="1614411081"/>
                    </a:ext>
                  </a:extLst>
                </a:gridCol>
                <a:gridCol w="1270861">
                  <a:extLst>
                    <a:ext uri="{9D8B030D-6E8A-4147-A177-3AD203B41FA5}">
                      <a16:colId xmlns:a16="http://schemas.microsoft.com/office/drawing/2014/main" val="4105868093"/>
                    </a:ext>
                  </a:extLst>
                </a:gridCol>
                <a:gridCol w="2650210">
                  <a:extLst>
                    <a:ext uri="{9D8B030D-6E8A-4147-A177-3AD203B41FA5}">
                      <a16:colId xmlns:a16="http://schemas.microsoft.com/office/drawing/2014/main" val="872426053"/>
                    </a:ext>
                  </a:extLst>
                </a:gridCol>
                <a:gridCol w="852407">
                  <a:extLst>
                    <a:ext uri="{9D8B030D-6E8A-4147-A177-3AD203B41FA5}">
                      <a16:colId xmlns:a16="http://schemas.microsoft.com/office/drawing/2014/main" val="2215430200"/>
                    </a:ext>
                  </a:extLst>
                </a:gridCol>
                <a:gridCol w="853440">
                  <a:extLst>
                    <a:ext uri="{9D8B030D-6E8A-4147-A177-3AD203B41FA5}">
                      <a16:colId xmlns:a16="http://schemas.microsoft.com/office/drawing/2014/main" val="1035624559"/>
                    </a:ext>
                  </a:extLst>
                </a:gridCol>
                <a:gridCol w="1347319">
                  <a:extLst>
                    <a:ext uri="{9D8B030D-6E8A-4147-A177-3AD203B41FA5}">
                      <a16:colId xmlns:a16="http://schemas.microsoft.com/office/drawing/2014/main" val="1653174052"/>
                    </a:ext>
                  </a:extLst>
                </a:gridCol>
                <a:gridCol w="1019789">
                  <a:extLst>
                    <a:ext uri="{9D8B030D-6E8A-4147-A177-3AD203B41FA5}">
                      <a16:colId xmlns:a16="http://schemas.microsoft.com/office/drawing/2014/main" val="1148115152"/>
                    </a:ext>
                  </a:extLst>
                </a:gridCol>
                <a:gridCol w="1199052">
                  <a:extLst>
                    <a:ext uri="{9D8B030D-6E8A-4147-A177-3AD203B41FA5}">
                      <a16:colId xmlns:a16="http://schemas.microsoft.com/office/drawing/2014/main" val="3488616795"/>
                    </a:ext>
                  </a:extLst>
                </a:gridCol>
              </a:tblGrid>
              <a:tr h="1343272">
                <a:tc>
                  <a:txBody>
                    <a:bodyPr/>
                    <a:lstStyle/>
                    <a:p>
                      <a:r>
                        <a:rPr lang="sl-SI" dirty="0"/>
                        <a:t>Učenec</a:t>
                      </a:r>
                    </a:p>
                  </a:txBody>
                  <a:tcPr/>
                </a:tc>
                <a:tc>
                  <a:txBody>
                    <a:bodyPr/>
                    <a:lstStyle/>
                    <a:p>
                      <a:r>
                        <a:rPr lang="sl-SI" dirty="0"/>
                        <a:t>7. Razred </a:t>
                      </a:r>
                    </a:p>
                  </a:txBody>
                  <a:tcPr/>
                </a:tc>
                <a:tc>
                  <a:txBody>
                    <a:bodyPr/>
                    <a:lstStyle/>
                    <a:p>
                      <a:r>
                        <a:rPr lang="sl-SI" dirty="0"/>
                        <a:t>8. Razred</a:t>
                      </a:r>
                    </a:p>
                  </a:txBody>
                  <a:tcPr/>
                </a:tc>
                <a:tc>
                  <a:txBody>
                    <a:bodyPr/>
                    <a:lstStyle/>
                    <a:p>
                      <a:r>
                        <a:rPr lang="sl-SI" dirty="0"/>
                        <a:t>Skupaj 7. in 8. razred</a:t>
                      </a:r>
                    </a:p>
                  </a:txBody>
                  <a:tcPr/>
                </a:tc>
                <a:tc>
                  <a:txBody>
                    <a:bodyPr/>
                    <a:lstStyle/>
                    <a:p>
                      <a:r>
                        <a:rPr lang="sl-SI" dirty="0"/>
                        <a:t>NPZ</a:t>
                      </a:r>
                    </a:p>
                  </a:txBody>
                  <a:tcPr/>
                </a:tc>
                <a:tc>
                  <a:txBody>
                    <a:bodyPr/>
                    <a:lstStyle/>
                    <a:p>
                      <a:r>
                        <a:rPr lang="sl-SI" dirty="0"/>
                        <a:t>Skupaj 7. in</a:t>
                      </a:r>
                    </a:p>
                    <a:p>
                      <a:r>
                        <a:rPr lang="sl-SI" dirty="0"/>
                        <a:t>8. razred in NPZ</a:t>
                      </a:r>
                    </a:p>
                  </a:txBody>
                  <a:tcPr/>
                </a:tc>
                <a:tc>
                  <a:txBody>
                    <a:bodyPr/>
                    <a:lstStyle/>
                    <a:p>
                      <a:r>
                        <a:rPr lang="sl-SI" dirty="0"/>
                        <a:t>9. razred</a:t>
                      </a:r>
                    </a:p>
                  </a:txBody>
                  <a:tcPr/>
                </a:tc>
                <a:tc>
                  <a:txBody>
                    <a:bodyPr/>
                    <a:lstStyle/>
                    <a:p>
                      <a:r>
                        <a:rPr lang="pl-PL" dirty="0"/>
                        <a:t>Skupaj</a:t>
                      </a:r>
                    </a:p>
                    <a:p>
                      <a:r>
                        <a:rPr lang="pl-PL" dirty="0"/>
                        <a:t>7., 8. in 9.</a:t>
                      </a:r>
                    </a:p>
                    <a:p>
                      <a:r>
                        <a:rPr lang="pl-PL" dirty="0"/>
                        <a:t>razred</a:t>
                      </a:r>
                    </a:p>
                    <a:p>
                      <a:endParaRPr lang="sl-SI" dirty="0"/>
                    </a:p>
                  </a:txBody>
                  <a:tcPr/>
                </a:tc>
                <a:tc>
                  <a:txBody>
                    <a:bodyPr/>
                    <a:lstStyle/>
                    <a:p>
                      <a:r>
                        <a:rPr lang="pl-PL" dirty="0"/>
                        <a:t>Skupaj 7.,</a:t>
                      </a:r>
                    </a:p>
                    <a:p>
                      <a:r>
                        <a:rPr lang="pl-PL" dirty="0"/>
                        <a:t>8. in 9. razred</a:t>
                      </a:r>
                    </a:p>
                    <a:p>
                      <a:r>
                        <a:rPr lang="pl-PL" dirty="0"/>
                        <a:t>+NPZ</a:t>
                      </a:r>
                    </a:p>
                    <a:p>
                      <a:endParaRPr lang="sl-SI" dirty="0"/>
                    </a:p>
                  </a:txBody>
                  <a:tcPr/>
                </a:tc>
                <a:tc>
                  <a:txBody>
                    <a:bodyPr/>
                    <a:lstStyle/>
                    <a:p>
                      <a:r>
                        <a:rPr lang="sl-SI" dirty="0"/>
                        <a:t>Sprejet/ni sprejet</a:t>
                      </a:r>
                    </a:p>
                    <a:p>
                      <a:endParaRPr lang="sl-SI" dirty="0"/>
                    </a:p>
                  </a:txBody>
                  <a:tcPr/>
                </a:tc>
                <a:extLst>
                  <a:ext uri="{0D108BD9-81ED-4DB2-BD59-A6C34878D82A}">
                    <a16:rowId xmlns:a16="http://schemas.microsoft.com/office/drawing/2014/main" val="2287587274"/>
                  </a:ext>
                </a:extLst>
              </a:tr>
              <a:tr h="381992">
                <a:tc>
                  <a:txBody>
                    <a:bodyPr/>
                    <a:lstStyle/>
                    <a:p>
                      <a:r>
                        <a:rPr lang="sl-SI" dirty="0"/>
                        <a:t>A</a:t>
                      </a:r>
                    </a:p>
                  </a:txBody>
                  <a:tcPr/>
                </a:tc>
                <a:tc>
                  <a:txBody>
                    <a:bodyPr/>
                    <a:lstStyle/>
                    <a:p>
                      <a:r>
                        <a:rPr lang="sl-SI" dirty="0"/>
                        <a:t>47</a:t>
                      </a:r>
                    </a:p>
                  </a:txBody>
                  <a:tcPr/>
                </a:tc>
                <a:tc>
                  <a:txBody>
                    <a:bodyPr/>
                    <a:lstStyle/>
                    <a:p>
                      <a:r>
                        <a:rPr lang="sl-SI" dirty="0"/>
                        <a:t>61</a:t>
                      </a:r>
                    </a:p>
                  </a:txBody>
                  <a:tcPr/>
                </a:tc>
                <a:tc>
                  <a:txBody>
                    <a:bodyPr/>
                    <a:lstStyle/>
                    <a:p>
                      <a:r>
                        <a:rPr lang="sl-SI" dirty="0"/>
                        <a:t>108</a:t>
                      </a:r>
                    </a:p>
                  </a:txBody>
                  <a:tcPr/>
                </a:tc>
                <a:tc>
                  <a:txBody>
                    <a:bodyPr/>
                    <a:lstStyle/>
                    <a:p>
                      <a:r>
                        <a:rPr lang="sl-SI" dirty="0"/>
                        <a:t>70 (SLJ), 60 (MAT)=130</a:t>
                      </a:r>
                    </a:p>
                    <a:p>
                      <a:endParaRPr lang="sl-SI" dirty="0"/>
                    </a:p>
                  </a:txBody>
                  <a:tcPr/>
                </a:tc>
                <a:tc>
                  <a:txBody>
                    <a:bodyPr/>
                    <a:lstStyle/>
                    <a:p>
                      <a:r>
                        <a:rPr lang="sl-SI" dirty="0"/>
                        <a:t>65,37</a:t>
                      </a:r>
                    </a:p>
                  </a:txBody>
                  <a:tcPr/>
                </a:tc>
                <a:tc>
                  <a:txBody>
                    <a:bodyPr/>
                    <a:lstStyle/>
                    <a:p>
                      <a:r>
                        <a:rPr lang="sl-SI" dirty="0"/>
                        <a:t>48</a:t>
                      </a:r>
                    </a:p>
                  </a:txBody>
                  <a:tcPr/>
                </a:tc>
                <a:tc>
                  <a:txBody>
                    <a:bodyPr/>
                    <a:lstStyle/>
                    <a:p>
                      <a:r>
                        <a:rPr lang="sl-SI" dirty="0"/>
                        <a:t>156</a:t>
                      </a:r>
                    </a:p>
                  </a:txBody>
                  <a:tcPr/>
                </a:tc>
                <a:tc>
                  <a:txBody>
                    <a:bodyPr/>
                    <a:lstStyle/>
                    <a:p>
                      <a:r>
                        <a:rPr lang="sl-SI" dirty="0"/>
                        <a:t>79,49</a:t>
                      </a:r>
                    </a:p>
                  </a:txBody>
                  <a:tcPr/>
                </a:tc>
                <a:tc>
                  <a:txBody>
                    <a:bodyPr/>
                    <a:lstStyle/>
                    <a:p>
                      <a:r>
                        <a:rPr lang="sl-SI" dirty="0"/>
                        <a:t>DA</a:t>
                      </a:r>
                    </a:p>
                  </a:txBody>
                  <a:tcPr/>
                </a:tc>
                <a:extLst>
                  <a:ext uri="{0D108BD9-81ED-4DB2-BD59-A6C34878D82A}">
                    <a16:rowId xmlns:a16="http://schemas.microsoft.com/office/drawing/2014/main" val="3367745733"/>
                  </a:ext>
                </a:extLst>
              </a:tr>
              <a:tr h="381992">
                <a:tc>
                  <a:txBody>
                    <a:bodyPr/>
                    <a:lstStyle/>
                    <a:p>
                      <a:r>
                        <a:rPr lang="sl-SI" dirty="0"/>
                        <a:t>B</a:t>
                      </a:r>
                    </a:p>
                  </a:txBody>
                  <a:tcPr/>
                </a:tc>
                <a:tc>
                  <a:txBody>
                    <a:bodyPr/>
                    <a:lstStyle/>
                    <a:p>
                      <a:r>
                        <a:rPr lang="sl-SI" dirty="0"/>
                        <a:t>47</a:t>
                      </a:r>
                    </a:p>
                  </a:txBody>
                  <a:tcPr/>
                </a:tc>
                <a:tc>
                  <a:txBody>
                    <a:bodyPr/>
                    <a:lstStyle/>
                    <a:p>
                      <a:r>
                        <a:rPr lang="sl-SI" dirty="0"/>
                        <a:t>62</a:t>
                      </a:r>
                    </a:p>
                  </a:txBody>
                  <a:tcPr/>
                </a:tc>
                <a:tc>
                  <a:txBody>
                    <a:bodyPr/>
                    <a:lstStyle/>
                    <a:p>
                      <a:r>
                        <a:rPr lang="sl-SI" dirty="0"/>
                        <a:t>109</a:t>
                      </a:r>
                    </a:p>
                  </a:txBody>
                  <a:tcPr/>
                </a:tc>
                <a:tc>
                  <a:txBody>
                    <a:bodyPr/>
                    <a:lstStyle/>
                    <a:p>
                      <a:r>
                        <a:rPr lang="sl-SI" dirty="0"/>
                        <a:t>60 ( SLJ), 70 (MAT)=130</a:t>
                      </a:r>
                    </a:p>
                    <a:p>
                      <a:endParaRPr lang="sl-SI" dirty="0"/>
                    </a:p>
                  </a:txBody>
                  <a:tcPr/>
                </a:tc>
                <a:tc>
                  <a:txBody>
                    <a:bodyPr/>
                    <a:lstStyle/>
                    <a:p>
                      <a:r>
                        <a:rPr lang="sl-SI" dirty="0"/>
                        <a:t>65,43</a:t>
                      </a:r>
                    </a:p>
                  </a:txBody>
                  <a:tcPr/>
                </a:tc>
                <a:tc>
                  <a:txBody>
                    <a:bodyPr/>
                    <a:lstStyle/>
                    <a:p>
                      <a:r>
                        <a:rPr lang="sl-SI" dirty="0"/>
                        <a:t>47</a:t>
                      </a:r>
                    </a:p>
                  </a:txBody>
                  <a:tcPr/>
                </a:tc>
                <a:tc>
                  <a:txBody>
                    <a:bodyPr/>
                    <a:lstStyle/>
                    <a:p>
                      <a:r>
                        <a:rPr lang="sl-SI" dirty="0"/>
                        <a:t>156</a:t>
                      </a:r>
                    </a:p>
                  </a:txBody>
                  <a:tcPr/>
                </a:tc>
                <a:tc>
                  <a:txBody>
                    <a:bodyPr/>
                    <a:lstStyle/>
                    <a:p>
                      <a:r>
                        <a:rPr lang="sl-SI" dirty="0"/>
                        <a:t>79,49</a:t>
                      </a:r>
                    </a:p>
                  </a:txBody>
                  <a:tcPr/>
                </a:tc>
                <a:tc>
                  <a:txBody>
                    <a:bodyPr/>
                    <a:lstStyle/>
                    <a:p>
                      <a:r>
                        <a:rPr lang="sl-SI" dirty="0"/>
                        <a:t>NE</a:t>
                      </a:r>
                    </a:p>
                  </a:txBody>
                  <a:tcPr/>
                </a:tc>
                <a:extLst>
                  <a:ext uri="{0D108BD9-81ED-4DB2-BD59-A6C34878D82A}">
                    <a16:rowId xmlns:a16="http://schemas.microsoft.com/office/drawing/2014/main" val="2209300264"/>
                  </a:ext>
                </a:extLst>
              </a:tr>
            </a:tbl>
          </a:graphicData>
        </a:graphic>
      </p:graphicFrame>
      <p:sp>
        <p:nvSpPr>
          <p:cNvPr id="6" name="PoljeZBesedilom 5">
            <a:extLst>
              <a:ext uri="{FF2B5EF4-FFF2-40B4-BE49-F238E27FC236}">
                <a16:creationId xmlns:a16="http://schemas.microsoft.com/office/drawing/2014/main" id="{ABA86CB3-55C7-4013-B800-6619088C4198}"/>
              </a:ext>
            </a:extLst>
          </p:cNvPr>
          <p:cNvSpPr txBox="1"/>
          <p:nvPr/>
        </p:nvSpPr>
        <p:spPr>
          <a:xfrm>
            <a:off x="258305" y="5168686"/>
            <a:ext cx="11701219" cy="1323439"/>
          </a:xfrm>
          <a:prstGeom prst="rect">
            <a:avLst/>
          </a:prstGeom>
          <a:noFill/>
        </p:spPr>
        <p:txBody>
          <a:bodyPr wrap="square">
            <a:spAutoFit/>
          </a:bodyPr>
          <a:lstStyle/>
          <a:p>
            <a:r>
              <a:rPr lang="sl-SI" sz="2000" dirty="0"/>
              <a:t>Spodnja meja za vpis na šolo je 79,49 točk. Oba učenca imata enak končni rezultat in se razvrščata na spodnji meji točk. Oba sta dosegla tudi enak končni rezultat iz NPZ. Razmejitev med učencema se naredi tako, da ima pri vpisu prednost tisti učenec, ki je dosegel višji rezultat na NPZ-SLJ. Učenec A ima višji rezultat na NPZ-SLJ kot učenec B, zato je sprejet.</a:t>
            </a:r>
          </a:p>
        </p:txBody>
      </p:sp>
    </p:spTree>
    <p:extLst>
      <p:ext uri="{BB962C8B-B14F-4D97-AF65-F5344CB8AC3E}">
        <p14:creationId xmlns:p14="http://schemas.microsoft.com/office/powerpoint/2010/main" val="9279457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značba mesta vsebine 4">
            <a:extLst>
              <a:ext uri="{FF2B5EF4-FFF2-40B4-BE49-F238E27FC236}">
                <a16:creationId xmlns:a16="http://schemas.microsoft.com/office/drawing/2014/main" id="{82D255AB-BE96-426F-8FD9-AC80BB6F3C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159" y="-1"/>
            <a:ext cx="12057681" cy="1689315"/>
          </a:xfrm>
        </p:spPr>
      </p:pic>
      <p:sp>
        <p:nvSpPr>
          <p:cNvPr id="7" name="Naslov 6">
            <a:extLst>
              <a:ext uri="{FF2B5EF4-FFF2-40B4-BE49-F238E27FC236}">
                <a16:creationId xmlns:a16="http://schemas.microsoft.com/office/drawing/2014/main" id="{0C0836BA-E061-461F-AF6E-90D006A9F30C}"/>
              </a:ext>
            </a:extLst>
          </p:cNvPr>
          <p:cNvSpPr>
            <a:spLocks noGrp="1"/>
          </p:cNvSpPr>
          <p:nvPr>
            <p:ph type="title"/>
          </p:nvPr>
        </p:nvSpPr>
        <p:spPr>
          <a:xfrm>
            <a:off x="4030850" y="181874"/>
            <a:ext cx="10515600" cy="1325563"/>
          </a:xfrm>
        </p:spPr>
        <p:txBody>
          <a:bodyPr>
            <a:normAutofit/>
          </a:bodyPr>
          <a:lstStyle/>
          <a:p>
            <a:r>
              <a:rPr lang="sl-SI" sz="3600" b="1" dirty="0">
                <a:solidFill>
                  <a:schemeClr val="accent2"/>
                </a:solidFill>
              </a:rPr>
              <a:t>Zaključek 1. kroga izbirnega postopka</a:t>
            </a:r>
          </a:p>
        </p:txBody>
      </p:sp>
      <p:sp>
        <p:nvSpPr>
          <p:cNvPr id="2" name="PoljeZBesedilom 1">
            <a:extLst>
              <a:ext uri="{FF2B5EF4-FFF2-40B4-BE49-F238E27FC236}">
                <a16:creationId xmlns:a16="http://schemas.microsoft.com/office/drawing/2014/main" id="{6D933BB9-31EE-44E0-B11C-09086C3AFC03}"/>
              </a:ext>
            </a:extLst>
          </p:cNvPr>
          <p:cNvSpPr txBox="1"/>
          <p:nvPr/>
        </p:nvSpPr>
        <p:spPr>
          <a:xfrm>
            <a:off x="495945" y="2471580"/>
            <a:ext cx="10910807" cy="3323987"/>
          </a:xfrm>
          <a:prstGeom prst="rect">
            <a:avLst/>
          </a:prstGeom>
          <a:noFill/>
        </p:spPr>
        <p:txBody>
          <a:bodyPr wrap="square" rtlCol="0">
            <a:spAutoFit/>
          </a:bodyPr>
          <a:lstStyle/>
          <a:p>
            <a:pPr marL="342900" indent="-342900">
              <a:buFont typeface="Arial" panose="020B0604020202020204" pitchFamily="34" charset="0"/>
              <a:buChar char="•"/>
            </a:pPr>
            <a:r>
              <a:rPr lang="sl-SI" sz="2400" dirty="0"/>
              <a:t>Prvi krog izbirnega postopka se zaključi 16. 6. 2026.</a:t>
            </a:r>
          </a:p>
          <a:p>
            <a:pPr marL="342900" indent="-342900">
              <a:buFont typeface="Arial" panose="020B0604020202020204" pitchFamily="34" charset="0"/>
              <a:buChar char="•"/>
            </a:pPr>
            <a:endParaRPr lang="sl-SI" sz="2400" dirty="0"/>
          </a:p>
          <a:p>
            <a:pPr marL="342900" indent="-342900">
              <a:buFont typeface="Arial" panose="020B0604020202020204" pitchFamily="34" charset="0"/>
              <a:buChar char="•"/>
            </a:pPr>
            <a:r>
              <a:rPr lang="sl-SI" sz="2400" dirty="0"/>
              <a:t>Vsi učenci, ki so sprejeti na šole/programe, so vabljeni k vpisu. Vpis v začetni letnik poteka med 16. 6. 2026 in 19. 6. 2026</a:t>
            </a:r>
          </a:p>
          <a:p>
            <a:pPr marL="342900" indent="-342900">
              <a:buFont typeface="Arial" panose="020B0604020202020204" pitchFamily="34" charset="0"/>
              <a:buChar char="•"/>
            </a:pPr>
            <a:endParaRPr lang="sl-SI" sz="2400" dirty="0"/>
          </a:p>
          <a:p>
            <a:pPr marL="342900" indent="-342900">
              <a:buFont typeface="Arial" panose="020B0604020202020204" pitchFamily="34" charset="0"/>
              <a:buChar char="•"/>
            </a:pPr>
            <a:r>
              <a:rPr lang="sl-SI" sz="2400" dirty="0"/>
              <a:t>Učenci, ki so bili v prvem krogu izbirnega postopka neizbrani, so obveščeni o rezultatih prvega kroga in o poteku drugega izbirnega postopka.</a:t>
            </a:r>
          </a:p>
          <a:p>
            <a:pPr marL="342900" indent="-342900">
              <a:buFont typeface="Arial" panose="020B0604020202020204" pitchFamily="34" charset="0"/>
              <a:buChar char="•"/>
            </a:pPr>
            <a:endParaRPr lang="sl-SI" sz="2400" dirty="0"/>
          </a:p>
          <a:p>
            <a:endParaRPr lang="sl-SI" dirty="0"/>
          </a:p>
        </p:txBody>
      </p:sp>
    </p:spTree>
    <p:extLst>
      <p:ext uri="{BB962C8B-B14F-4D97-AF65-F5344CB8AC3E}">
        <p14:creationId xmlns:p14="http://schemas.microsoft.com/office/powerpoint/2010/main" val="2661085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značba mesta vsebine 4">
            <a:extLst>
              <a:ext uri="{FF2B5EF4-FFF2-40B4-BE49-F238E27FC236}">
                <a16:creationId xmlns:a16="http://schemas.microsoft.com/office/drawing/2014/main" id="{82D255AB-BE96-426F-8FD9-AC80BB6F3C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159" y="-1"/>
            <a:ext cx="12057681" cy="1689315"/>
          </a:xfrm>
        </p:spPr>
      </p:pic>
      <p:sp>
        <p:nvSpPr>
          <p:cNvPr id="7" name="Naslov 6">
            <a:extLst>
              <a:ext uri="{FF2B5EF4-FFF2-40B4-BE49-F238E27FC236}">
                <a16:creationId xmlns:a16="http://schemas.microsoft.com/office/drawing/2014/main" id="{0C0836BA-E061-461F-AF6E-90D006A9F30C}"/>
              </a:ext>
            </a:extLst>
          </p:cNvPr>
          <p:cNvSpPr>
            <a:spLocks noGrp="1"/>
          </p:cNvSpPr>
          <p:nvPr>
            <p:ph type="title"/>
          </p:nvPr>
        </p:nvSpPr>
        <p:spPr>
          <a:xfrm>
            <a:off x="4149024" y="181874"/>
            <a:ext cx="7975816" cy="1325563"/>
          </a:xfrm>
        </p:spPr>
        <p:txBody>
          <a:bodyPr>
            <a:normAutofit/>
          </a:bodyPr>
          <a:lstStyle/>
          <a:p>
            <a:r>
              <a:rPr lang="sl-SI" sz="3200" b="1" dirty="0">
                <a:solidFill>
                  <a:schemeClr val="accent2"/>
                </a:solidFill>
              </a:rPr>
              <a:t>2. krog izbirnega postopka (od 19.6.2026 – 26.6.2026 do 14 ure)</a:t>
            </a:r>
          </a:p>
        </p:txBody>
      </p:sp>
      <p:sp>
        <p:nvSpPr>
          <p:cNvPr id="2" name="Pravokotnik: zaokroženi vogali 1">
            <a:extLst>
              <a:ext uri="{FF2B5EF4-FFF2-40B4-BE49-F238E27FC236}">
                <a16:creationId xmlns:a16="http://schemas.microsoft.com/office/drawing/2014/main" id="{B4652608-58D7-4336-A210-54AF980544DC}"/>
              </a:ext>
            </a:extLst>
          </p:cNvPr>
          <p:cNvSpPr/>
          <p:nvPr/>
        </p:nvSpPr>
        <p:spPr>
          <a:xfrm>
            <a:off x="356463" y="2034380"/>
            <a:ext cx="7408188" cy="393657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sl-SI" sz="2400" dirty="0"/>
              <a:t>Če nisi bil sprejet/a na želeni program, lahko kandidiraš v drugem krogu izbirnega postopka.</a:t>
            </a:r>
          </a:p>
          <a:p>
            <a:endParaRPr lang="sl-SI" sz="2400" dirty="0"/>
          </a:p>
          <a:p>
            <a:r>
              <a:rPr lang="sl-SI" sz="2400" dirty="0"/>
              <a:t>V drugem krogu kandidiraš za:</a:t>
            </a:r>
          </a:p>
          <a:p>
            <a:endParaRPr lang="sl-SI" sz="2400" dirty="0"/>
          </a:p>
          <a:p>
            <a:pPr marL="342900" indent="-342900">
              <a:buFont typeface="Arial" panose="020B0604020202020204" pitchFamily="34" charset="0"/>
              <a:buChar char="•"/>
            </a:pPr>
            <a:r>
              <a:rPr lang="sl-SI" sz="2400" dirty="0"/>
              <a:t>vpis na 10 %  prostih mest, ki so še ostala na šolah in programih, kjer je bil </a:t>
            </a:r>
            <a:r>
              <a:rPr lang="sl-SI" sz="2400" b="1" dirty="0"/>
              <a:t>vpis omejen,</a:t>
            </a:r>
          </a:p>
          <a:p>
            <a:pPr marL="342900" indent="-342900">
              <a:buFont typeface="Arial" panose="020B0604020202020204" pitchFamily="34" charset="0"/>
              <a:buChar char="•"/>
            </a:pPr>
            <a:r>
              <a:rPr lang="sl-SI" sz="2400" dirty="0"/>
              <a:t>na vsa še prosta mesta na drugih šolah, </a:t>
            </a:r>
            <a:r>
              <a:rPr lang="sl-SI" sz="2400" b="1" dirty="0"/>
              <a:t>kjer ni bilo omejitve vpisa.</a:t>
            </a:r>
            <a:endParaRPr lang="sl-SI" b="1" dirty="0"/>
          </a:p>
        </p:txBody>
      </p:sp>
      <p:pic>
        <p:nvPicPr>
          <p:cNvPr id="6" name="object 8">
            <a:extLst>
              <a:ext uri="{FF2B5EF4-FFF2-40B4-BE49-F238E27FC236}">
                <a16:creationId xmlns:a16="http://schemas.microsoft.com/office/drawing/2014/main" id="{264AFA39-D6D0-4927-A0BA-708118FCF7C2}"/>
              </a:ext>
            </a:extLst>
          </p:cNvPr>
          <p:cNvPicPr/>
          <p:nvPr/>
        </p:nvPicPr>
        <p:blipFill>
          <a:blip r:embed="rId3" cstate="print">
            <a:alphaModFix amt="50000"/>
          </a:blip>
          <a:stretch>
            <a:fillRect/>
          </a:stretch>
        </p:blipFill>
        <p:spPr>
          <a:xfrm>
            <a:off x="7100275" y="2186923"/>
            <a:ext cx="4461461" cy="4212214"/>
          </a:xfrm>
          <a:prstGeom prst="rect">
            <a:avLst/>
          </a:prstGeom>
        </p:spPr>
      </p:pic>
    </p:spTree>
    <p:extLst>
      <p:ext uri="{BB962C8B-B14F-4D97-AF65-F5344CB8AC3E}">
        <p14:creationId xmlns:p14="http://schemas.microsoft.com/office/powerpoint/2010/main" val="4190394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značba mesta vsebine 4">
            <a:extLst>
              <a:ext uri="{FF2B5EF4-FFF2-40B4-BE49-F238E27FC236}">
                <a16:creationId xmlns:a16="http://schemas.microsoft.com/office/drawing/2014/main" id="{82D255AB-BE96-426F-8FD9-AC80BB6F3C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159" y="-1"/>
            <a:ext cx="12057681" cy="1689315"/>
          </a:xfrm>
        </p:spPr>
      </p:pic>
      <p:sp>
        <p:nvSpPr>
          <p:cNvPr id="7" name="Naslov 6">
            <a:extLst>
              <a:ext uri="{FF2B5EF4-FFF2-40B4-BE49-F238E27FC236}">
                <a16:creationId xmlns:a16="http://schemas.microsoft.com/office/drawing/2014/main" id="{0C0836BA-E061-461F-AF6E-90D006A9F30C}"/>
              </a:ext>
            </a:extLst>
          </p:cNvPr>
          <p:cNvSpPr>
            <a:spLocks noGrp="1"/>
          </p:cNvSpPr>
          <p:nvPr>
            <p:ph type="title"/>
          </p:nvPr>
        </p:nvSpPr>
        <p:spPr>
          <a:xfrm>
            <a:off x="4108342" y="181874"/>
            <a:ext cx="7360404" cy="1325563"/>
          </a:xfrm>
        </p:spPr>
        <p:txBody>
          <a:bodyPr/>
          <a:lstStyle/>
          <a:p>
            <a:r>
              <a:rPr kumimoji="0" lang="sl-SI" sz="3200" b="1" i="0" u="none" strike="noStrike" kern="1200" cap="none" spc="0" normalizeH="0" baseline="0" noProof="0" dirty="0">
                <a:ln>
                  <a:noFill/>
                </a:ln>
                <a:solidFill>
                  <a:srgbClr val="ED7D31"/>
                </a:solidFill>
                <a:effectLst/>
                <a:uLnTx/>
                <a:uFillTx/>
                <a:latin typeface="Calibri Light" panose="020F0302020204030204"/>
                <a:ea typeface="+mj-ea"/>
                <a:cs typeface="+mj-cs"/>
              </a:rPr>
              <a:t>2. krog izbirnega postopka (od 19.6.2026 – 26.6.2026 do 14 ure)</a:t>
            </a:r>
            <a:endParaRPr lang="sl-SI" dirty="0"/>
          </a:p>
        </p:txBody>
      </p:sp>
      <p:sp>
        <p:nvSpPr>
          <p:cNvPr id="2" name="Pravokotnik: zaokroženi vogali 1">
            <a:extLst>
              <a:ext uri="{FF2B5EF4-FFF2-40B4-BE49-F238E27FC236}">
                <a16:creationId xmlns:a16="http://schemas.microsoft.com/office/drawing/2014/main" id="{6A049F02-A243-4494-81BC-EEA7193330C5}"/>
              </a:ext>
            </a:extLst>
          </p:cNvPr>
          <p:cNvSpPr/>
          <p:nvPr/>
        </p:nvSpPr>
        <p:spPr>
          <a:xfrm>
            <a:off x="253139" y="1995176"/>
            <a:ext cx="10972800" cy="433952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sl-SI" sz="2000" b="1" dirty="0"/>
              <a:t>PRIJAVNICO ZA DRUGI KROG LAHKO ODDAŠ NA DVA NAČINA:</a:t>
            </a:r>
          </a:p>
          <a:p>
            <a:pPr marL="457200" indent="-457200">
              <a:buFont typeface="+mj-lt"/>
              <a:buAutoNum type="alphaLcParenR"/>
            </a:pPr>
            <a:r>
              <a:rPr lang="sl-SI" sz="2000" b="1" dirty="0"/>
              <a:t>Elektronsko </a:t>
            </a:r>
            <a:r>
              <a:rPr lang="sl-SI" sz="2000" dirty="0"/>
              <a:t>prek vpisne aplikacije MVI </a:t>
            </a:r>
            <a:r>
              <a:rPr kumimoji="0" lang="sl-SI" sz="2000" b="0" i="0" u="heavy" strike="noStrike" kern="0" cap="none" spc="-155" normalizeH="0" baseline="0" noProof="0" dirty="0">
                <a:ln>
                  <a:noFill/>
                </a:ln>
                <a:solidFill>
                  <a:sysClr val="windowText" lastClr="000000"/>
                </a:solidFill>
                <a:effectLst/>
                <a:uLnTx/>
                <a:uFill>
                  <a:solidFill>
                    <a:srgbClr val="000000"/>
                  </a:solidFill>
                </a:uFill>
                <a:cs typeface="Verdana"/>
                <a:hlinkClick r:id="rId3"/>
              </a:rPr>
              <a:t>htt</a:t>
            </a:r>
            <a:r>
              <a:rPr kumimoji="0" lang="sl-SI" sz="2000" b="0" i="0" u="none" strike="noStrike" kern="0" cap="none" spc="-155" normalizeH="0" baseline="0" noProof="0" dirty="0">
                <a:ln>
                  <a:noFill/>
                </a:ln>
                <a:solidFill>
                  <a:sysClr val="windowText" lastClr="000000"/>
                </a:solidFill>
                <a:effectLst/>
                <a:uLnTx/>
                <a:uFillTx/>
                <a:cs typeface="Verdana"/>
                <a:hlinkClick r:id="rId3"/>
              </a:rPr>
              <a:t>ps://paka3.mss.edus.si/vp/ui/#/</a:t>
            </a:r>
            <a:r>
              <a:rPr kumimoji="0" lang="sl-SI" sz="2000" b="0" i="0" u="none" strike="noStrike" kern="0" cap="none" spc="-155" normalizeH="0" baseline="0" noProof="0" dirty="0">
                <a:ln>
                  <a:noFill/>
                </a:ln>
                <a:solidFill>
                  <a:sysClr val="windowText" lastClr="000000"/>
                </a:solidFill>
                <a:effectLst/>
                <a:uLnTx/>
                <a:uFillTx/>
                <a:cs typeface="Verdana"/>
              </a:rPr>
              <a:t> . </a:t>
            </a:r>
            <a:r>
              <a:rPr lang="sl-SI" sz="2000" dirty="0"/>
              <a:t>To velja samo v primeru, če si prvotno prijavnico oddal/a elektronsko.</a:t>
            </a:r>
          </a:p>
          <a:p>
            <a:endParaRPr lang="sl-SI" sz="2000" dirty="0"/>
          </a:p>
          <a:p>
            <a:pPr marL="457200" indent="-457200">
              <a:buFont typeface="+mj-lt"/>
              <a:buAutoNum type="alphaLcParenR" startAt="2"/>
            </a:pPr>
            <a:r>
              <a:rPr lang="sl-SI" sz="2000" b="1" dirty="0"/>
              <a:t>Natisneš, skupaj s starši podpišeš prijavnico za 2. krog (seznam šol za 2. krog) in pošlješ na e-naslov svetovalne službe tiste šole, na kateri imaš trenutno prijavnico (na šoli, na kateri nisi bil izbran v 1. krogu). </a:t>
            </a:r>
            <a:r>
              <a:rPr lang="sl-SI" sz="2000" dirty="0"/>
              <a:t>Prijavnico za 2. krog izbirnega postopka najdeš na spletni strani MVI </a:t>
            </a:r>
            <a:r>
              <a:rPr kumimoji="0" lang="sl-SI" sz="2000" b="0" i="0" u="heavy" strike="noStrike" kern="0" cap="none" spc="-100" normalizeH="0" baseline="0" noProof="0" dirty="0">
                <a:ln>
                  <a:noFill/>
                </a:ln>
                <a:solidFill>
                  <a:sysClr val="windowText" lastClr="000000"/>
                </a:solidFill>
                <a:effectLst/>
                <a:uLnTx/>
                <a:uFill>
                  <a:solidFill>
                    <a:srgbClr val="000000"/>
                  </a:solidFill>
                </a:uFill>
                <a:cs typeface="Verdana"/>
                <a:hlinkClick r:id="rId4"/>
              </a:rPr>
              <a:t>htt</a:t>
            </a:r>
            <a:r>
              <a:rPr kumimoji="0" lang="sl-SI" sz="2000" b="0" i="0" u="none" strike="noStrike" kern="0" cap="none" spc="-100" normalizeH="0" baseline="0" noProof="0" dirty="0">
                <a:ln>
                  <a:noFill/>
                </a:ln>
                <a:solidFill>
                  <a:sysClr val="windowText" lastClr="000000"/>
                </a:solidFill>
                <a:effectLst/>
                <a:uLnTx/>
                <a:uFillTx/>
                <a:cs typeface="Verdana"/>
                <a:hlinkClick r:id="rId4"/>
              </a:rPr>
              <a:t>ps://www.gov.si/zbirke/storitve/prijavnica-</a:t>
            </a:r>
            <a:r>
              <a:rPr kumimoji="0" lang="sl-SI" sz="2000" b="0" i="0" u="none" strike="noStrike" kern="0" cap="none" spc="-175" normalizeH="0" baseline="0" noProof="0" dirty="0">
                <a:ln>
                  <a:noFill/>
                </a:ln>
                <a:solidFill>
                  <a:sysClr val="windowText" lastClr="000000"/>
                </a:solidFill>
                <a:effectLst/>
                <a:uLnTx/>
                <a:uFillTx/>
                <a:cs typeface="Verdana"/>
                <a:hlinkClick r:id="rId4"/>
              </a:rPr>
              <a:t>za-</a:t>
            </a:r>
            <a:r>
              <a:rPr kumimoji="0" lang="sl-SI" sz="2000" b="0" i="0" u="none" strike="noStrike" kern="0" cap="none" spc="-95" normalizeH="0" baseline="0" noProof="0" dirty="0">
                <a:ln>
                  <a:noFill/>
                </a:ln>
                <a:solidFill>
                  <a:sysClr val="windowText" lastClr="000000"/>
                </a:solidFill>
                <a:effectLst/>
                <a:uLnTx/>
                <a:uFillTx/>
                <a:cs typeface="Verdana"/>
                <a:hlinkClick r:id="rId4"/>
              </a:rPr>
              <a:t>drugi-</a:t>
            </a:r>
            <a:r>
              <a:rPr kumimoji="0" lang="sl-SI" sz="2000" b="0" i="0" u="none" strike="noStrike" kern="0" cap="none" spc="-150" normalizeH="0" baseline="0" noProof="0" dirty="0">
                <a:ln>
                  <a:noFill/>
                </a:ln>
                <a:solidFill>
                  <a:sysClr val="windowText" lastClr="000000"/>
                </a:solidFill>
                <a:effectLst/>
                <a:uLnTx/>
                <a:uFillTx/>
                <a:cs typeface="Verdana"/>
                <a:hlinkClick r:id="rId4"/>
              </a:rPr>
              <a:t>krog-</a:t>
            </a:r>
            <a:r>
              <a:rPr kumimoji="0" lang="sl-SI" sz="2000" b="0" i="0" u="none" strike="noStrike" kern="0" cap="none" spc="-100" normalizeH="0" baseline="0" noProof="0" dirty="0">
                <a:ln>
                  <a:noFill/>
                </a:ln>
                <a:solidFill>
                  <a:sysClr val="windowText" lastClr="000000"/>
                </a:solidFill>
                <a:effectLst/>
                <a:uLnTx/>
                <a:uFillTx/>
                <a:cs typeface="Verdana"/>
                <a:hlinkClick r:id="rId4"/>
              </a:rPr>
              <a:t>izbirnega-</a:t>
            </a:r>
            <a:r>
              <a:rPr kumimoji="0" lang="sl-SI" sz="2000" b="0" i="0" u="none" strike="noStrike" kern="0" cap="none" spc="-10" normalizeH="0" baseline="0" noProof="0" dirty="0">
                <a:ln>
                  <a:noFill/>
                </a:ln>
                <a:solidFill>
                  <a:sysClr val="windowText" lastClr="000000"/>
                </a:solidFill>
                <a:effectLst/>
                <a:uLnTx/>
                <a:uFillTx/>
                <a:cs typeface="Verdana"/>
                <a:hlinkClick r:id="rId4"/>
              </a:rPr>
              <a:t>postopka/</a:t>
            </a:r>
            <a:r>
              <a:rPr kumimoji="0" lang="sl-SI" sz="2000" b="0" i="0" u="none" strike="noStrike" kern="0" cap="none" spc="-10" normalizeH="0" baseline="0" noProof="0" dirty="0">
                <a:ln>
                  <a:noFill/>
                </a:ln>
                <a:solidFill>
                  <a:sysClr val="windowText" lastClr="000000"/>
                </a:solidFill>
                <a:effectLst/>
                <a:uLnTx/>
                <a:uFillTx/>
                <a:cs typeface="Verdana"/>
              </a:rPr>
              <a:t>.</a:t>
            </a:r>
            <a:r>
              <a:rPr lang="sl-SI" sz="2000" dirty="0"/>
              <a:t> </a:t>
            </a:r>
          </a:p>
          <a:p>
            <a:endParaRPr lang="sl-SI" sz="2000" dirty="0"/>
          </a:p>
          <a:p>
            <a:r>
              <a:rPr lang="sl-SI" sz="2000" dirty="0"/>
              <a:t> Dodatna navodila glede izvedbe 2. kroga izbirnega postopka boš prejel/a pravočasno.</a:t>
            </a:r>
          </a:p>
        </p:txBody>
      </p:sp>
    </p:spTree>
    <p:extLst>
      <p:ext uri="{BB962C8B-B14F-4D97-AF65-F5344CB8AC3E}">
        <p14:creationId xmlns:p14="http://schemas.microsoft.com/office/powerpoint/2010/main" val="94961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značba mesta vsebine 4">
            <a:extLst>
              <a:ext uri="{FF2B5EF4-FFF2-40B4-BE49-F238E27FC236}">
                <a16:creationId xmlns:a16="http://schemas.microsoft.com/office/drawing/2014/main" id="{82D255AB-BE96-426F-8FD9-AC80BB6F3C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159" y="-1"/>
            <a:ext cx="12057681" cy="1689315"/>
          </a:xfrm>
        </p:spPr>
      </p:pic>
      <p:sp>
        <p:nvSpPr>
          <p:cNvPr id="7" name="Naslov 6">
            <a:extLst>
              <a:ext uri="{FF2B5EF4-FFF2-40B4-BE49-F238E27FC236}">
                <a16:creationId xmlns:a16="http://schemas.microsoft.com/office/drawing/2014/main" id="{0C0836BA-E061-461F-AF6E-90D006A9F30C}"/>
              </a:ext>
            </a:extLst>
          </p:cNvPr>
          <p:cNvSpPr>
            <a:spLocks noGrp="1"/>
          </p:cNvSpPr>
          <p:nvPr>
            <p:ph type="title"/>
          </p:nvPr>
        </p:nvSpPr>
        <p:spPr>
          <a:xfrm>
            <a:off x="3953358" y="181874"/>
            <a:ext cx="10515600" cy="1325563"/>
          </a:xfrm>
        </p:spPr>
        <p:txBody>
          <a:bodyPr>
            <a:normAutofit/>
          </a:bodyPr>
          <a:lstStyle/>
          <a:p>
            <a:r>
              <a:rPr lang="sl-SI" sz="3600" b="1" dirty="0">
                <a:solidFill>
                  <a:schemeClr val="accent2"/>
                </a:solidFill>
              </a:rPr>
              <a:t>Seznam šol za 2. krog izbirnega postopka</a:t>
            </a:r>
          </a:p>
        </p:txBody>
      </p:sp>
      <p:sp>
        <p:nvSpPr>
          <p:cNvPr id="2" name="Pravokotnik: zaokroženi vogali 1">
            <a:extLst>
              <a:ext uri="{FF2B5EF4-FFF2-40B4-BE49-F238E27FC236}">
                <a16:creationId xmlns:a16="http://schemas.microsoft.com/office/drawing/2014/main" id="{DB20567E-028D-448D-941E-8EDF6E5FBB82}"/>
              </a:ext>
            </a:extLst>
          </p:cNvPr>
          <p:cNvSpPr/>
          <p:nvPr/>
        </p:nvSpPr>
        <p:spPr>
          <a:xfrm>
            <a:off x="298342" y="1820588"/>
            <a:ext cx="10107478" cy="466499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sl-SI" sz="2000" dirty="0"/>
              <a:t>19. 6. 2026 MVI na svoji spletni strani </a:t>
            </a:r>
            <a:r>
              <a:rPr lang="sl-SI" sz="2000" spc="-120" dirty="0">
                <a:cs typeface="Verdana"/>
                <a:hlinkClick r:id="rId3"/>
              </a:rPr>
              <a:t>www.gov.si/teme/vpis-</a:t>
            </a:r>
            <a:r>
              <a:rPr lang="sl-SI" sz="2000" spc="-145" dirty="0">
                <a:cs typeface="Verdana"/>
                <a:hlinkClick r:id="rId3"/>
              </a:rPr>
              <a:t>v-</a:t>
            </a:r>
            <a:r>
              <a:rPr lang="sl-SI" sz="2000" spc="-80" dirty="0">
                <a:cs typeface="Verdana"/>
                <a:hlinkClick r:id="rId3"/>
              </a:rPr>
              <a:t>srednjo-</a:t>
            </a:r>
            <a:r>
              <a:rPr lang="sl-SI" sz="2000" spc="-95" dirty="0">
                <a:cs typeface="Verdana"/>
                <a:hlinkClick r:id="rId3"/>
              </a:rPr>
              <a:t>solo/</a:t>
            </a:r>
            <a:r>
              <a:rPr lang="sl-SI" sz="2000" spc="-95" dirty="0">
                <a:cs typeface="Verdana"/>
                <a:hlinkClick r:id="rId4"/>
              </a:rPr>
              <a:t>)</a:t>
            </a:r>
            <a:r>
              <a:rPr lang="sl-SI" sz="2000" spc="-95" dirty="0">
                <a:cs typeface="Verdana"/>
              </a:rPr>
              <a:t> </a:t>
            </a:r>
            <a:r>
              <a:rPr lang="sl-SI" sz="2000" dirty="0"/>
              <a:t> objavi:</a:t>
            </a:r>
          </a:p>
          <a:p>
            <a:endParaRPr lang="sl-SI" sz="2000" dirty="0"/>
          </a:p>
          <a:p>
            <a:pPr marL="342900" indent="-342900">
              <a:buFont typeface="Arial" panose="020B0604020202020204" pitchFamily="34" charset="0"/>
              <a:buChar char="•"/>
            </a:pPr>
            <a:r>
              <a:rPr lang="sl-SI" sz="2000" dirty="0"/>
              <a:t>spodnje meje točk šol/programov, ki so imele omejitev v 1. krogu izbirnega postopka,</a:t>
            </a:r>
          </a:p>
          <a:p>
            <a:pPr marL="342900" indent="-342900">
              <a:buFont typeface="Arial" panose="020B0604020202020204" pitchFamily="34" charset="0"/>
              <a:buChar char="•"/>
            </a:pPr>
            <a:r>
              <a:rPr lang="sl-SI" sz="2000" dirty="0"/>
              <a:t> seznam šol s prostimi mesti za 2. krog izbirnega postopka (navedene tudi oznake posameznih šol oziroma rangi).</a:t>
            </a:r>
          </a:p>
          <a:p>
            <a:endParaRPr lang="sl-SI" sz="2000" dirty="0"/>
          </a:p>
          <a:p>
            <a:r>
              <a:rPr lang="sl-SI" sz="2000" dirty="0"/>
              <a:t>Ti podatki so ti lahko v pomoč pri odločitvi za prijavo na različne šole/programe v 2. krogu izbirnega postopka.</a:t>
            </a:r>
          </a:p>
          <a:p>
            <a:endParaRPr lang="sl-SI" sz="2000" dirty="0"/>
          </a:p>
          <a:p>
            <a:r>
              <a:rPr lang="sl-SI" sz="2000" dirty="0"/>
              <a:t>Na primer, če je bila spodnja meja v 1. krogu izbirnega postopka na eni šoli bistveno višja od točk, kot si jih dosegel/a in je v 2. krogu na voljo le malo prostih mest, je morda smiselno izbrati drugo šolo s spodnjo mejo točk, podobno tvoji. Spodnja meja v drugem krogu je lahko enaka, višja ali nižja kot v 1. krogu (odvisno od števila prijavljenih, njihovih točk in prostih mest).</a:t>
            </a:r>
          </a:p>
        </p:txBody>
      </p:sp>
    </p:spTree>
    <p:extLst>
      <p:ext uri="{BB962C8B-B14F-4D97-AF65-F5344CB8AC3E}">
        <p14:creationId xmlns:p14="http://schemas.microsoft.com/office/powerpoint/2010/main" val="1418952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6E7C1C6C-6010-4FEB-A7B5-D3FB261C91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00" y="-1"/>
            <a:ext cx="12146400" cy="1568741"/>
          </a:xfrm>
          <a:prstGeom prst="rect">
            <a:avLst/>
          </a:prstGeom>
        </p:spPr>
      </p:pic>
      <p:sp>
        <p:nvSpPr>
          <p:cNvPr id="2" name="Naslov 1">
            <a:extLst>
              <a:ext uri="{FF2B5EF4-FFF2-40B4-BE49-F238E27FC236}">
                <a16:creationId xmlns:a16="http://schemas.microsoft.com/office/drawing/2014/main" id="{9067B0FF-D4F3-4D50-B602-289CF102612C}"/>
              </a:ext>
            </a:extLst>
          </p:cNvPr>
          <p:cNvSpPr>
            <a:spLocks noGrp="1"/>
          </p:cNvSpPr>
          <p:nvPr>
            <p:ph type="title"/>
          </p:nvPr>
        </p:nvSpPr>
        <p:spPr>
          <a:xfrm>
            <a:off x="4118295" y="121587"/>
            <a:ext cx="6640468" cy="1325563"/>
          </a:xfrm>
        </p:spPr>
        <p:txBody>
          <a:bodyPr>
            <a:normAutofit/>
          </a:bodyPr>
          <a:lstStyle/>
          <a:p>
            <a:r>
              <a:rPr lang="sl-SI" sz="3600" b="1" dirty="0">
                <a:solidFill>
                  <a:schemeClr val="accent2"/>
                </a:solidFill>
              </a:rPr>
              <a:t>Prijava za vpis poteka na dva načina</a:t>
            </a:r>
          </a:p>
        </p:txBody>
      </p:sp>
      <p:sp>
        <p:nvSpPr>
          <p:cNvPr id="5" name="Pravokotnik: zaokroženi vogali 4">
            <a:extLst>
              <a:ext uri="{FF2B5EF4-FFF2-40B4-BE49-F238E27FC236}">
                <a16:creationId xmlns:a16="http://schemas.microsoft.com/office/drawing/2014/main" id="{BFBD45A1-9D15-4D41-8666-C4540FB28554}"/>
              </a:ext>
            </a:extLst>
          </p:cNvPr>
          <p:cNvSpPr/>
          <p:nvPr/>
        </p:nvSpPr>
        <p:spPr>
          <a:xfrm>
            <a:off x="2893929" y="2076773"/>
            <a:ext cx="2448732" cy="135222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sz="2400" dirty="0"/>
          </a:p>
          <a:p>
            <a:pPr algn="ctr"/>
            <a:r>
              <a:rPr lang="sl-SI" sz="2400" b="1" dirty="0">
                <a:solidFill>
                  <a:schemeClr val="tx1"/>
                </a:solidFill>
              </a:rPr>
              <a:t>ELEKTRONSKO:</a:t>
            </a:r>
          </a:p>
          <a:p>
            <a:pPr marL="12700" marR="0" lvl="0" indent="0" algn="ctr" defTabSz="914400" eaLnBrk="1" fontAlgn="auto" latinLnBrk="0" hangingPunct="1">
              <a:lnSpc>
                <a:spcPct val="100000"/>
              </a:lnSpc>
              <a:spcBef>
                <a:spcPts val="100"/>
              </a:spcBef>
              <a:spcAft>
                <a:spcPts val="0"/>
              </a:spcAft>
              <a:buClrTx/>
              <a:buSzTx/>
              <a:buFontTx/>
              <a:buNone/>
              <a:tabLst/>
              <a:defRPr/>
            </a:pPr>
            <a:r>
              <a:rPr kumimoji="0" lang="sl-SI" sz="2000" b="0" i="0" u="none" strike="noStrike" kern="0" cap="none" spc="-75" normalizeH="0" baseline="0" noProof="0" dirty="0">
                <a:ln>
                  <a:noFill/>
                </a:ln>
                <a:solidFill>
                  <a:sysClr val="windowText" lastClr="000000"/>
                </a:solidFill>
                <a:effectLst/>
                <a:uLnTx/>
                <a:uFillTx/>
                <a:cs typeface="Verdana"/>
                <a:hlinkClick r:id="rId3"/>
              </a:rPr>
              <a:t>https://paka3.mss.edus.si/vp/ui/#/</a:t>
            </a:r>
            <a:r>
              <a:rPr kumimoji="0" lang="sl-SI" sz="2000" b="0" i="0" u="none" strike="noStrike" kern="0" cap="none" spc="-75" normalizeH="0" baseline="0" noProof="0" dirty="0">
                <a:ln>
                  <a:noFill/>
                </a:ln>
                <a:solidFill>
                  <a:sysClr val="windowText" lastClr="000000"/>
                </a:solidFill>
                <a:effectLst/>
                <a:uLnTx/>
                <a:uFillTx/>
                <a:cs typeface="Verdana"/>
              </a:rPr>
              <a:t> </a:t>
            </a:r>
          </a:p>
          <a:p>
            <a:pPr algn="ctr"/>
            <a:endParaRPr lang="sl-SI" dirty="0"/>
          </a:p>
        </p:txBody>
      </p:sp>
      <p:sp>
        <p:nvSpPr>
          <p:cNvPr id="7" name="Pravokotnik: zaokroženi vogali 6">
            <a:extLst>
              <a:ext uri="{FF2B5EF4-FFF2-40B4-BE49-F238E27FC236}">
                <a16:creationId xmlns:a16="http://schemas.microsoft.com/office/drawing/2014/main" id="{29637335-B59C-4BAB-A0AA-A43A77BC3A70}"/>
              </a:ext>
            </a:extLst>
          </p:cNvPr>
          <p:cNvSpPr/>
          <p:nvPr/>
        </p:nvSpPr>
        <p:spPr>
          <a:xfrm>
            <a:off x="6564444" y="2076772"/>
            <a:ext cx="2448732" cy="1352227"/>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000" dirty="0">
                <a:solidFill>
                  <a:schemeClr val="tx1"/>
                </a:solidFill>
              </a:rPr>
              <a:t>PRIJAVNICO NATISNEŠ, SKUPAJ S STARŠI PODPIŠEŠ</a:t>
            </a:r>
          </a:p>
        </p:txBody>
      </p:sp>
      <p:sp>
        <p:nvSpPr>
          <p:cNvPr id="8" name="Pravokotnik: zaokroženi vogali 7">
            <a:extLst>
              <a:ext uri="{FF2B5EF4-FFF2-40B4-BE49-F238E27FC236}">
                <a16:creationId xmlns:a16="http://schemas.microsoft.com/office/drawing/2014/main" id="{1F655F0E-FAA9-4D69-95AF-A5488857F99C}"/>
              </a:ext>
            </a:extLst>
          </p:cNvPr>
          <p:cNvSpPr/>
          <p:nvPr/>
        </p:nvSpPr>
        <p:spPr>
          <a:xfrm>
            <a:off x="3002417" y="4781226"/>
            <a:ext cx="2448732" cy="135222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000" b="1" dirty="0">
                <a:solidFill>
                  <a:schemeClr val="tx1"/>
                </a:solidFill>
              </a:rPr>
              <a:t>FIZIČNO</a:t>
            </a:r>
            <a:r>
              <a:rPr lang="sl-SI" sz="2000" dirty="0">
                <a:solidFill>
                  <a:schemeClr val="tx1"/>
                </a:solidFill>
              </a:rPr>
              <a:t> – ROČNO IZPOLNJENO V PAPIRNATI OBLIKI</a:t>
            </a:r>
          </a:p>
        </p:txBody>
      </p:sp>
      <p:sp>
        <p:nvSpPr>
          <p:cNvPr id="9" name="Pravokotnik: zaokroženi vogali 8">
            <a:extLst>
              <a:ext uri="{FF2B5EF4-FFF2-40B4-BE49-F238E27FC236}">
                <a16:creationId xmlns:a16="http://schemas.microsoft.com/office/drawing/2014/main" id="{4AD963AB-FCC2-45D5-ACE3-15E5E2E4888B}"/>
              </a:ext>
            </a:extLst>
          </p:cNvPr>
          <p:cNvSpPr/>
          <p:nvPr/>
        </p:nvSpPr>
        <p:spPr>
          <a:xfrm>
            <a:off x="6564444" y="4781226"/>
            <a:ext cx="2448732" cy="1352227"/>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dirty="0">
                <a:solidFill>
                  <a:schemeClr val="tx1"/>
                </a:solidFill>
              </a:rPr>
              <a:t>POŠLJEŠ PO KLASIČNI POŠTI NA ŽELENO ŠOLO</a:t>
            </a:r>
          </a:p>
        </p:txBody>
      </p:sp>
      <p:sp>
        <p:nvSpPr>
          <p:cNvPr id="10" name="Pravokotnik: zaokroženi vogali 9">
            <a:extLst>
              <a:ext uri="{FF2B5EF4-FFF2-40B4-BE49-F238E27FC236}">
                <a16:creationId xmlns:a16="http://schemas.microsoft.com/office/drawing/2014/main" id="{B7E920D5-6C4A-4646-9048-6857F6AAE617}"/>
              </a:ext>
            </a:extLst>
          </p:cNvPr>
          <p:cNvSpPr/>
          <p:nvPr/>
        </p:nvSpPr>
        <p:spPr>
          <a:xfrm>
            <a:off x="148146" y="3428999"/>
            <a:ext cx="2448732" cy="1352227"/>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dirty="0">
                <a:solidFill>
                  <a:schemeClr val="tx1"/>
                </a:solidFill>
              </a:rPr>
              <a:t>DO </a:t>
            </a:r>
            <a:r>
              <a:rPr lang="pt-BR" sz="2400" b="1" dirty="0">
                <a:solidFill>
                  <a:schemeClr val="tx1"/>
                </a:solidFill>
              </a:rPr>
              <a:t>2. 4. 2026 </a:t>
            </a:r>
            <a:r>
              <a:rPr lang="pt-BR" sz="2400" dirty="0">
                <a:solidFill>
                  <a:schemeClr val="tx1"/>
                </a:solidFill>
              </a:rPr>
              <a:t>ODDAŠ PRIJAVNICO</a:t>
            </a:r>
          </a:p>
        </p:txBody>
      </p:sp>
      <p:sp>
        <p:nvSpPr>
          <p:cNvPr id="11" name="Diagram poteka: povezovalnik 10">
            <a:extLst>
              <a:ext uri="{FF2B5EF4-FFF2-40B4-BE49-F238E27FC236}">
                <a16:creationId xmlns:a16="http://schemas.microsoft.com/office/drawing/2014/main" id="{3EC04EED-2F9C-4523-982A-95A5A61BB74B}"/>
              </a:ext>
            </a:extLst>
          </p:cNvPr>
          <p:cNvSpPr/>
          <p:nvPr/>
        </p:nvSpPr>
        <p:spPr>
          <a:xfrm>
            <a:off x="8818535" y="3022867"/>
            <a:ext cx="3225319" cy="2164492"/>
          </a:xfrm>
          <a:prstGeom prst="flowChartConnector">
            <a:avLst/>
          </a:prstGeom>
          <a:effectLst>
            <a:glow rad="139700">
              <a:schemeClr val="accent2">
                <a:satMod val="175000"/>
                <a:alpha val="40000"/>
              </a:schemeClr>
            </a:glow>
            <a:softEdge rad="127000"/>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sl-SI" dirty="0"/>
              <a:t>ŠTEVILČNO STANJE PRIJAVLJENIH PO ŠOLAH JE OBJAVLJENO</a:t>
            </a:r>
          </a:p>
          <a:p>
            <a:pPr algn="ctr"/>
            <a:r>
              <a:rPr lang="sl-SI" dirty="0"/>
              <a:t>9. 4. 2026 NA SPLETNI STRANI MVI</a:t>
            </a:r>
          </a:p>
        </p:txBody>
      </p:sp>
      <p:sp>
        <p:nvSpPr>
          <p:cNvPr id="12" name="Puščica: desno 11">
            <a:extLst>
              <a:ext uri="{FF2B5EF4-FFF2-40B4-BE49-F238E27FC236}">
                <a16:creationId xmlns:a16="http://schemas.microsoft.com/office/drawing/2014/main" id="{35D8ED67-E264-4085-8281-43BE0AC405DD}"/>
              </a:ext>
            </a:extLst>
          </p:cNvPr>
          <p:cNvSpPr/>
          <p:nvPr/>
        </p:nvSpPr>
        <p:spPr>
          <a:xfrm rot="19711000">
            <a:off x="1956242" y="2754376"/>
            <a:ext cx="876566" cy="481145"/>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3" name="Puščica: desno 12">
            <a:extLst>
              <a:ext uri="{FF2B5EF4-FFF2-40B4-BE49-F238E27FC236}">
                <a16:creationId xmlns:a16="http://schemas.microsoft.com/office/drawing/2014/main" id="{7ECEE519-013F-4300-B2B2-97680FB119C6}"/>
              </a:ext>
            </a:extLst>
          </p:cNvPr>
          <p:cNvSpPr/>
          <p:nvPr/>
        </p:nvSpPr>
        <p:spPr>
          <a:xfrm rot="2823062">
            <a:off x="2089422" y="5048686"/>
            <a:ext cx="876566" cy="481145"/>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4" name="Puščica: desno 13">
            <a:extLst>
              <a:ext uri="{FF2B5EF4-FFF2-40B4-BE49-F238E27FC236}">
                <a16:creationId xmlns:a16="http://schemas.microsoft.com/office/drawing/2014/main" id="{69111918-4A9E-414E-9D6B-90D85FE2AA3D}"/>
              </a:ext>
            </a:extLst>
          </p:cNvPr>
          <p:cNvSpPr/>
          <p:nvPr/>
        </p:nvSpPr>
        <p:spPr>
          <a:xfrm>
            <a:off x="5543151" y="2507990"/>
            <a:ext cx="876566" cy="481145"/>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5" name="Puščica: desno 14">
            <a:extLst>
              <a:ext uri="{FF2B5EF4-FFF2-40B4-BE49-F238E27FC236}">
                <a16:creationId xmlns:a16="http://schemas.microsoft.com/office/drawing/2014/main" id="{DD3FDD9E-4574-4CD6-A53E-450E82BA342D}"/>
              </a:ext>
            </a:extLst>
          </p:cNvPr>
          <p:cNvSpPr/>
          <p:nvPr/>
        </p:nvSpPr>
        <p:spPr>
          <a:xfrm>
            <a:off x="5627557" y="5187359"/>
            <a:ext cx="876566" cy="481145"/>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6" name="Puščica: desno 15">
            <a:extLst>
              <a:ext uri="{FF2B5EF4-FFF2-40B4-BE49-F238E27FC236}">
                <a16:creationId xmlns:a16="http://schemas.microsoft.com/office/drawing/2014/main" id="{8C428398-3272-46ED-8D50-74D22549BEBB}"/>
              </a:ext>
            </a:extLst>
          </p:cNvPr>
          <p:cNvSpPr/>
          <p:nvPr/>
        </p:nvSpPr>
        <p:spPr>
          <a:xfrm rot="5400000">
            <a:off x="7350526" y="3864540"/>
            <a:ext cx="876566" cy="481145"/>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80760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značba mesta vsebine 4">
            <a:extLst>
              <a:ext uri="{FF2B5EF4-FFF2-40B4-BE49-F238E27FC236}">
                <a16:creationId xmlns:a16="http://schemas.microsoft.com/office/drawing/2014/main" id="{82D255AB-BE96-426F-8FD9-AC80BB6F3C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159" y="-1"/>
            <a:ext cx="12057681" cy="1689315"/>
          </a:xfrm>
        </p:spPr>
      </p:pic>
      <p:sp>
        <p:nvSpPr>
          <p:cNvPr id="7" name="Naslov 6">
            <a:extLst>
              <a:ext uri="{FF2B5EF4-FFF2-40B4-BE49-F238E27FC236}">
                <a16:creationId xmlns:a16="http://schemas.microsoft.com/office/drawing/2014/main" id="{0C0836BA-E061-461F-AF6E-90D006A9F30C}"/>
              </a:ext>
            </a:extLst>
          </p:cNvPr>
          <p:cNvSpPr>
            <a:spLocks noGrp="1"/>
          </p:cNvSpPr>
          <p:nvPr>
            <p:ph type="title"/>
          </p:nvPr>
        </p:nvSpPr>
        <p:spPr>
          <a:xfrm>
            <a:off x="4216829" y="181874"/>
            <a:ext cx="7127930" cy="1325563"/>
          </a:xfrm>
        </p:spPr>
        <p:txBody>
          <a:bodyPr>
            <a:normAutofit/>
          </a:bodyPr>
          <a:lstStyle/>
          <a:p>
            <a:r>
              <a:rPr lang="sl-SI" sz="3200" b="1" dirty="0">
                <a:solidFill>
                  <a:schemeClr val="accent2"/>
                </a:solidFill>
              </a:rPr>
              <a:t>2. krog izbirnega postopka (od 19.6.2026 – 26.6.2026 do 14 ure)</a:t>
            </a:r>
            <a:endParaRPr lang="sl-SI" sz="3200" dirty="0"/>
          </a:p>
        </p:txBody>
      </p:sp>
      <p:sp>
        <p:nvSpPr>
          <p:cNvPr id="2" name="Pravokotnik: zaokroženi vogali 1">
            <a:extLst>
              <a:ext uri="{FF2B5EF4-FFF2-40B4-BE49-F238E27FC236}">
                <a16:creationId xmlns:a16="http://schemas.microsoft.com/office/drawing/2014/main" id="{4023F9C8-E907-4E19-9208-17461F480867}"/>
              </a:ext>
            </a:extLst>
          </p:cNvPr>
          <p:cNvSpPr/>
          <p:nvPr/>
        </p:nvSpPr>
        <p:spPr>
          <a:xfrm>
            <a:off x="262823" y="1942360"/>
            <a:ext cx="7908011" cy="129046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l-SI" sz="2000" dirty="0"/>
              <a:t>19. 6. 2026 - na spletni strani MVI pogledaš objavo spodnjih mej na tistih šolah, ki so imele omejitev vpisa in objavo seznama šol s številom prostih mest za 2. krog izbirnega postopka.</a:t>
            </a:r>
            <a:endParaRPr lang="sl-SI" dirty="0"/>
          </a:p>
        </p:txBody>
      </p:sp>
      <p:sp>
        <p:nvSpPr>
          <p:cNvPr id="3" name="Pravokotnik: zaokroženi vogali 2">
            <a:extLst>
              <a:ext uri="{FF2B5EF4-FFF2-40B4-BE49-F238E27FC236}">
                <a16:creationId xmlns:a16="http://schemas.microsoft.com/office/drawing/2014/main" id="{0A55C1DA-AFC9-4F95-A6AA-07DAF611D42C}"/>
              </a:ext>
            </a:extLst>
          </p:cNvPr>
          <p:cNvSpPr/>
          <p:nvPr/>
        </p:nvSpPr>
        <p:spPr>
          <a:xfrm>
            <a:off x="242535" y="3429000"/>
            <a:ext cx="4479010" cy="115725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l-SI" sz="2000" b="1" dirty="0"/>
              <a:t>V PRIJAVNICI ZA 2. KROG IZBIRNEGA</a:t>
            </a:r>
          </a:p>
          <a:p>
            <a:pPr algn="ctr"/>
            <a:r>
              <a:rPr lang="sl-SI" sz="2000" b="1" dirty="0"/>
              <a:t>POSTOPKA </a:t>
            </a:r>
            <a:r>
              <a:rPr lang="sl-SI" sz="2000" dirty="0"/>
              <a:t>je tabela, v katero vneseš največ 10 programov, na katere se želiš vpisati.</a:t>
            </a:r>
          </a:p>
        </p:txBody>
      </p:sp>
      <p:pic>
        <p:nvPicPr>
          <p:cNvPr id="6" name="object 21">
            <a:extLst>
              <a:ext uri="{FF2B5EF4-FFF2-40B4-BE49-F238E27FC236}">
                <a16:creationId xmlns:a16="http://schemas.microsoft.com/office/drawing/2014/main" id="{069D0550-A948-4F2B-B5F9-EFD913C4CCA0}"/>
              </a:ext>
            </a:extLst>
          </p:cNvPr>
          <p:cNvPicPr/>
          <p:nvPr/>
        </p:nvPicPr>
        <p:blipFill>
          <a:blip r:embed="rId3" cstate="print"/>
          <a:stretch>
            <a:fillRect/>
          </a:stretch>
        </p:blipFill>
        <p:spPr>
          <a:xfrm>
            <a:off x="5199106" y="3569460"/>
            <a:ext cx="5943455" cy="1290465"/>
          </a:xfrm>
          <a:prstGeom prst="rect">
            <a:avLst/>
          </a:prstGeom>
        </p:spPr>
      </p:pic>
      <p:sp>
        <p:nvSpPr>
          <p:cNvPr id="4" name="Pravokotnik: zaokroženi vogali 3">
            <a:extLst>
              <a:ext uri="{FF2B5EF4-FFF2-40B4-BE49-F238E27FC236}">
                <a16:creationId xmlns:a16="http://schemas.microsoft.com/office/drawing/2014/main" id="{0E6E3866-A29F-4273-870E-36045AE7A38A}"/>
              </a:ext>
            </a:extLst>
          </p:cNvPr>
          <p:cNvSpPr/>
          <p:nvPr/>
        </p:nvSpPr>
        <p:spPr>
          <a:xfrm>
            <a:off x="262823" y="4785042"/>
            <a:ext cx="5788761" cy="155667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l-SI" sz="2000" dirty="0"/>
              <a:t>Na prvo mesto napišeš program, na katerega si najbolj želiš vpisati, na drugo mesto program, ki ti je drugi najljubši itd.</a:t>
            </a:r>
          </a:p>
          <a:p>
            <a:pPr algn="ctr"/>
            <a:r>
              <a:rPr lang="sl-SI" sz="2000" dirty="0"/>
              <a:t>Na zadnja mesta napiši programe, za katere si prepričan/a, da boš sprejet/a.</a:t>
            </a:r>
          </a:p>
        </p:txBody>
      </p:sp>
      <p:sp>
        <p:nvSpPr>
          <p:cNvPr id="8" name="Puščica: desno 7">
            <a:extLst>
              <a:ext uri="{FF2B5EF4-FFF2-40B4-BE49-F238E27FC236}">
                <a16:creationId xmlns:a16="http://schemas.microsoft.com/office/drawing/2014/main" id="{AAA53808-D921-4B1A-B393-B88D97A91D92}"/>
              </a:ext>
            </a:extLst>
          </p:cNvPr>
          <p:cNvSpPr/>
          <p:nvPr/>
        </p:nvSpPr>
        <p:spPr>
          <a:xfrm>
            <a:off x="4554908" y="3942722"/>
            <a:ext cx="902677" cy="430763"/>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9" name="Pravokotnik: zaokroženi vogali 8">
            <a:extLst>
              <a:ext uri="{FF2B5EF4-FFF2-40B4-BE49-F238E27FC236}">
                <a16:creationId xmlns:a16="http://schemas.microsoft.com/office/drawing/2014/main" id="{D11C8961-E6A5-4C22-B002-27FB0C2D1B9B}"/>
              </a:ext>
            </a:extLst>
          </p:cNvPr>
          <p:cNvSpPr/>
          <p:nvPr/>
        </p:nvSpPr>
        <p:spPr>
          <a:xfrm>
            <a:off x="6628788" y="5252108"/>
            <a:ext cx="3936569" cy="69742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sl-SI" sz="2000" b="1" dirty="0"/>
              <a:t>Sprejet/a si na prvi program, za katerega imaš dovolj točk</a:t>
            </a:r>
          </a:p>
        </p:txBody>
      </p:sp>
      <p:pic>
        <p:nvPicPr>
          <p:cNvPr id="10" name="object 22">
            <a:extLst>
              <a:ext uri="{FF2B5EF4-FFF2-40B4-BE49-F238E27FC236}">
                <a16:creationId xmlns:a16="http://schemas.microsoft.com/office/drawing/2014/main" id="{8ECAC7DA-3300-41E0-A92A-08D685304F39}"/>
              </a:ext>
            </a:extLst>
          </p:cNvPr>
          <p:cNvPicPr/>
          <p:nvPr/>
        </p:nvPicPr>
        <p:blipFill>
          <a:blip r:embed="rId4" cstate="print">
            <a:alphaModFix amt="35000"/>
          </a:blip>
          <a:stretch>
            <a:fillRect/>
          </a:stretch>
        </p:blipFill>
        <p:spPr>
          <a:xfrm>
            <a:off x="8748039" y="2114839"/>
            <a:ext cx="2829948" cy="4226876"/>
          </a:xfrm>
          <a:prstGeom prst="rect">
            <a:avLst/>
          </a:prstGeom>
        </p:spPr>
      </p:pic>
    </p:spTree>
    <p:extLst>
      <p:ext uri="{BB962C8B-B14F-4D97-AF65-F5344CB8AC3E}">
        <p14:creationId xmlns:p14="http://schemas.microsoft.com/office/powerpoint/2010/main" val="7316176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a:extLst>
              <a:ext uri="{FF2B5EF4-FFF2-40B4-BE49-F238E27FC236}">
                <a16:creationId xmlns:a16="http://schemas.microsoft.com/office/drawing/2014/main" id="{F13C7733-0C0F-44B4-AF2D-9693A0FA66DB}"/>
              </a:ext>
            </a:extLst>
          </p:cNvPr>
          <p:cNvSpPr txBox="1"/>
          <p:nvPr/>
        </p:nvSpPr>
        <p:spPr>
          <a:xfrm>
            <a:off x="433953" y="557939"/>
            <a:ext cx="11220772" cy="707886"/>
          </a:xfrm>
          <a:prstGeom prst="rect">
            <a:avLst/>
          </a:prstGeom>
          <a:noFill/>
        </p:spPr>
        <p:txBody>
          <a:bodyPr wrap="square" rtlCol="0">
            <a:spAutoFit/>
          </a:bodyPr>
          <a:lstStyle/>
          <a:p>
            <a:r>
              <a:rPr lang="sl-SI" sz="4000" b="1" dirty="0">
                <a:solidFill>
                  <a:schemeClr val="accent2"/>
                </a:solidFill>
                <a:latin typeface="+mj-lt"/>
              </a:rPr>
              <a:t>Primer učenke, ki je sodelovala v 2. krogu</a:t>
            </a:r>
          </a:p>
        </p:txBody>
      </p:sp>
      <p:sp>
        <p:nvSpPr>
          <p:cNvPr id="3" name="Pravokotnik: zaokroženi vogali 2">
            <a:extLst>
              <a:ext uri="{FF2B5EF4-FFF2-40B4-BE49-F238E27FC236}">
                <a16:creationId xmlns:a16="http://schemas.microsoft.com/office/drawing/2014/main" id="{8B1D0AD7-55CB-4C2F-AA7F-9CC2DF1FBE98}"/>
              </a:ext>
            </a:extLst>
          </p:cNvPr>
          <p:cNvSpPr/>
          <p:nvPr/>
        </p:nvSpPr>
        <p:spPr>
          <a:xfrm>
            <a:off x="433953" y="1343316"/>
            <a:ext cx="11112284" cy="499045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sl-SI" sz="2000" dirty="0"/>
              <a:t>Učenka je bila obveščena, da ni bila sprejeta na program A, ki je imel omejitev vpisa. </a:t>
            </a:r>
            <a:r>
              <a:rPr lang="sl-SI" sz="2000" b="1" dirty="0"/>
              <a:t>Spodnja meja točk je znašala 74 odstotnih točk, učenka pa jih je dosegla 73</a:t>
            </a:r>
            <a:r>
              <a:rPr lang="sl-SI" sz="2000" dirty="0"/>
              <a:t>. Ker ni bila sprejeta na želen program, je oddala prijavnico za 2. krog izbirnega postopka.</a:t>
            </a:r>
          </a:p>
          <a:p>
            <a:endParaRPr lang="sl-SI" sz="2000" dirty="0"/>
          </a:p>
          <a:p>
            <a:r>
              <a:rPr lang="sl-SI" sz="2000" dirty="0"/>
              <a:t>Pogledala si je spletno objavo MVI spodnjih mej na programih posameznih šol, ki so imele omejitve vpisa v 1. krogu in seznam programov, na katere se lahko učenci prijavijo v 2. krogu skupaj s podatki o številu prostih mest.</a:t>
            </a:r>
          </a:p>
          <a:p>
            <a:endParaRPr lang="sl-SI" sz="2000" dirty="0"/>
          </a:p>
          <a:p>
            <a:r>
              <a:rPr lang="sl-SI" sz="2000" dirty="0"/>
              <a:t>Vsak program na seznamu ima navedeno svojo oznako oziroma rang in število prostih mest. Na primer oznaka/rang programa A je ZVU, oznaka/rang programa B je TSS itd.</a:t>
            </a:r>
          </a:p>
          <a:p>
            <a:endParaRPr lang="sl-SI" sz="2000" dirty="0"/>
          </a:p>
          <a:p>
            <a:r>
              <a:rPr lang="sl-SI" sz="2000" dirty="0"/>
              <a:t>Iz objavljenega seznama programov si lahko učenka izbere največ 10 programov. Na koncu se je odločila, da bo navedla 6 programov. Pri odločitvi zaporedja od najbolj zaželenega programa proti manj zaželenemu je izhajala tudi iz podatkov o spodnjih mejah točk in številu prostih mest. Na zadnji dve mesti je dala programa, za kateri je bila prepričana, da bo zagotovo sprejeta.</a:t>
            </a:r>
          </a:p>
        </p:txBody>
      </p:sp>
    </p:spTree>
    <p:extLst>
      <p:ext uri="{BB962C8B-B14F-4D97-AF65-F5344CB8AC3E}">
        <p14:creationId xmlns:p14="http://schemas.microsoft.com/office/powerpoint/2010/main" val="36225205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značba mesta vsebine 4">
            <a:extLst>
              <a:ext uri="{FF2B5EF4-FFF2-40B4-BE49-F238E27FC236}">
                <a16:creationId xmlns:a16="http://schemas.microsoft.com/office/drawing/2014/main" id="{82D255AB-BE96-426F-8FD9-AC80BB6F3C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159" y="-1"/>
            <a:ext cx="12057681" cy="1689315"/>
          </a:xfrm>
        </p:spPr>
      </p:pic>
      <p:sp>
        <p:nvSpPr>
          <p:cNvPr id="7" name="Naslov 6">
            <a:extLst>
              <a:ext uri="{FF2B5EF4-FFF2-40B4-BE49-F238E27FC236}">
                <a16:creationId xmlns:a16="http://schemas.microsoft.com/office/drawing/2014/main" id="{0C0836BA-E061-461F-AF6E-90D006A9F30C}"/>
              </a:ext>
            </a:extLst>
          </p:cNvPr>
          <p:cNvSpPr>
            <a:spLocks noGrp="1"/>
          </p:cNvSpPr>
          <p:nvPr>
            <p:ph type="title"/>
          </p:nvPr>
        </p:nvSpPr>
        <p:spPr>
          <a:xfrm>
            <a:off x="4371812" y="181874"/>
            <a:ext cx="5469611" cy="1325563"/>
          </a:xfrm>
        </p:spPr>
        <p:txBody>
          <a:bodyPr>
            <a:normAutofit/>
          </a:bodyPr>
          <a:lstStyle/>
          <a:p>
            <a:r>
              <a:rPr lang="sl-SI" sz="4000" b="1" dirty="0">
                <a:solidFill>
                  <a:schemeClr val="accent2"/>
                </a:solidFill>
              </a:rPr>
              <a:t>Razvrščanje v 2. krogu</a:t>
            </a:r>
          </a:p>
        </p:txBody>
      </p:sp>
      <p:sp>
        <p:nvSpPr>
          <p:cNvPr id="2" name="Pravokotnik: zaokroženi vogali 1">
            <a:extLst>
              <a:ext uri="{FF2B5EF4-FFF2-40B4-BE49-F238E27FC236}">
                <a16:creationId xmlns:a16="http://schemas.microsoft.com/office/drawing/2014/main" id="{5268CA45-A5D8-43CF-940A-C8F05432CDF3}"/>
              </a:ext>
            </a:extLst>
          </p:cNvPr>
          <p:cNvSpPr/>
          <p:nvPr/>
        </p:nvSpPr>
        <p:spPr>
          <a:xfrm>
            <a:off x="185981" y="1731701"/>
            <a:ext cx="10988298" cy="283208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sl-SI" sz="2000" b="1" dirty="0"/>
              <a:t>Objava seznama šol po zaključku 1. kroga izbirnega postopka:</a:t>
            </a:r>
          </a:p>
          <a:p>
            <a:endParaRPr lang="sl-SI" sz="2000" b="1" dirty="0"/>
          </a:p>
          <a:p>
            <a:r>
              <a:rPr lang="sl-SI" sz="2000" dirty="0"/>
              <a:t>oznaka/rang A je ZVU: omejitev vpisa: - spodnja meja 1. kroga: 74 točk, 20 prostih mest, </a:t>
            </a:r>
          </a:p>
          <a:p>
            <a:r>
              <a:rPr lang="sl-SI" sz="2000" dirty="0"/>
              <a:t>oznaka/rang šole B je TSS: omejitev vpisa - spodnja meja 1. kroga: 70 točk, 10 prostih mest, oznaka/rang C je TSZ : omejitev vpisa:- spodnja meja 1. kroga: 72 točk, 10 prostih mest, </a:t>
            </a:r>
          </a:p>
          <a:p>
            <a:r>
              <a:rPr lang="sl-SI" sz="2000" dirty="0"/>
              <a:t>oznaka/rang D je STU: omejitev vpisa:- spodnja meja 1. kroga: 73 točk, 10 prostih mest, </a:t>
            </a:r>
          </a:p>
          <a:p>
            <a:r>
              <a:rPr lang="sl-SI" sz="2000" dirty="0"/>
              <a:t>oznaka/rang šole E je SKS: brez omejitve vpisa v 1, krogu: 10 prostih mest,</a:t>
            </a:r>
          </a:p>
          <a:p>
            <a:r>
              <a:rPr lang="sl-SI" sz="2000" dirty="0"/>
              <a:t>oznaka šole F je KTV: brez omejitve vpisa v 1, krogu: 20 prostih mest.</a:t>
            </a:r>
          </a:p>
        </p:txBody>
      </p:sp>
      <p:sp>
        <p:nvSpPr>
          <p:cNvPr id="6" name="PoljeZBesedilom 5">
            <a:extLst>
              <a:ext uri="{FF2B5EF4-FFF2-40B4-BE49-F238E27FC236}">
                <a16:creationId xmlns:a16="http://schemas.microsoft.com/office/drawing/2014/main" id="{DACF8545-5453-4DBC-B207-7B8C811F7C00}"/>
              </a:ext>
            </a:extLst>
          </p:cNvPr>
          <p:cNvSpPr txBox="1"/>
          <p:nvPr/>
        </p:nvSpPr>
        <p:spPr>
          <a:xfrm>
            <a:off x="185981" y="4606175"/>
            <a:ext cx="11364132" cy="707886"/>
          </a:xfrm>
          <a:prstGeom prst="rect">
            <a:avLst/>
          </a:prstGeom>
          <a:noFill/>
        </p:spPr>
        <p:txBody>
          <a:bodyPr wrap="square">
            <a:spAutoFit/>
          </a:bodyPr>
          <a:lstStyle/>
          <a:p>
            <a:r>
              <a:rPr lang="sl-SI" sz="2000" dirty="0"/>
              <a:t>Ker si učenka najbolj želi vpisa na program A (za katero je kandidirala v 1. krogu) je oznako te šole navedla pod rang 1. Njena druga želja za vpis na program je šola B, zato jo je navedla pod rang 2 itd.</a:t>
            </a:r>
          </a:p>
        </p:txBody>
      </p:sp>
      <p:pic>
        <p:nvPicPr>
          <p:cNvPr id="9" name="Slika 8">
            <a:extLst>
              <a:ext uri="{FF2B5EF4-FFF2-40B4-BE49-F238E27FC236}">
                <a16:creationId xmlns:a16="http://schemas.microsoft.com/office/drawing/2014/main" id="{E80A315C-FE96-4809-B827-E10F196BDC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085" y="5356448"/>
            <a:ext cx="8894189" cy="1319678"/>
          </a:xfrm>
          <a:prstGeom prst="rect">
            <a:avLst/>
          </a:prstGeom>
        </p:spPr>
      </p:pic>
    </p:spTree>
    <p:extLst>
      <p:ext uri="{BB962C8B-B14F-4D97-AF65-F5344CB8AC3E}">
        <p14:creationId xmlns:p14="http://schemas.microsoft.com/office/powerpoint/2010/main" val="36678535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značba mesta vsebine 4">
            <a:extLst>
              <a:ext uri="{FF2B5EF4-FFF2-40B4-BE49-F238E27FC236}">
                <a16:creationId xmlns:a16="http://schemas.microsoft.com/office/drawing/2014/main" id="{82D255AB-BE96-426F-8FD9-AC80BB6F3C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159" y="-1"/>
            <a:ext cx="12057681" cy="1689315"/>
          </a:xfrm>
        </p:spPr>
      </p:pic>
      <p:sp>
        <p:nvSpPr>
          <p:cNvPr id="7" name="Naslov 6">
            <a:extLst>
              <a:ext uri="{FF2B5EF4-FFF2-40B4-BE49-F238E27FC236}">
                <a16:creationId xmlns:a16="http://schemas.microsoft.com/office/drawing/2014/main" id="{0C0836BA-E061-461F-AF6E-90D006A9F30C}"/>
              </a:ext>
            </a:extLst>
          </p:cNvPr>
          <p:cNvSpPr>
            <a:spLocks noGrp="1"/>
          </p:cNvSpPr>
          <p:nvPr>
            <p:ph type="title"/>
          </p:nvPr>
        </p:nvSpPr>
        <p:spPr>
          <a:xfrm>
            <a:off x="4139338" y="181874"/>
            <a:ext cx="7484391" cy="1325563"/>
          </a:xfrm>
        </p:spPr>
        <p:txBody>
          <a:bodyPr>
            <a:normAutofit/>
          </a:bodyPr>
          <a:lstStyle/>
          <a:p>
            <a:r>
              <a:rPr lang="sl-SI" sz="3600" b="1" dirty="0">
                <a:solidFill>
                  <a:schemeClr val="accent2"/>
                </a:solidFill>
              </a:rPr>
              <a:t>Zaključek 2. kroga izbirnega postopka (30.6.2026)</a:t>
            </a:r>
          </a:p>
        </p:txBody>
      </p:sp>
      <p:sp>
        <p:nvSpPr>
          <p:cNvPr id="2" name="Pravokotnik: zaokroženi vogali 1">
            <a:extLst>
              <a:ext uri="{FF2B5EF4-FFF2-40B4-BE49-F238E27FC236}">
                <a16:creationId xmlns:a16="http://schemas.microsoft.com/office/drawing/2014/main" id="{20AD6945-65B4-4EC1-9CEC-BE209327709F}"/>
              </a:ext>
            </a:extLst>
          </p:cNvPr>
          <p:cNvSpPr/>
          <p:nvPr/>
        </p:nvSpPr>
        <p:spPr>
          <a:xfrm>
            <a:off x="67159" y="1755410"/>
            <a:ext cx="11329261" cy="24291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sl-SI" sz="2000" b="1" dirty="0"/>
              <a:t>MVI objavi rezultate 2. kroga izbirnega postopka:</a:t>
            </a:r>
          </a:p>
          <a:p>
            <a:r>
              <a:rPr lang="sl-SI" sz="2000" dirty="0"/>
              <a:t>oznaka  A je ZVU: spodnja meja 2. kroga: 75 točk (v 1. krogu: 74 točk; v 2. krogu višja spodnja meja), oznaka šole B je TSS: spodnja meja 2. kroga: 72 točk (v 1. krogu: 70 točk; v 2. krogu višja spodnja meja), oznaka šole C je TSZ : spodnja meja 2. kroga: 75 točk (OvŠ1. krogu: 73 točk; v 2. krogu višja spodnja meja),</a:t>
            </a:r>
          </a:p>
          <a:p>
            <a:r>
              <a:rPr lang="sl-SI" sz="2000" dirty="0"/>
              <a:t> oznaka šole D je STU: spodnja meja 2. kroga: 70 točk (v 1. krogu: 74 točk; v 2. krogu nižja spodnja meja), oznaka šole E je SKS: še 2 prosti mesti,</a:t>
            </a:r>
          </a:p>
          <a:p>
            <a:r>
              <a:rPr lang="sl-SI" sz="2000" dirty="0"/>
              <a:t>oznaka šole F je KTV: še 9 prostih mest.</a:t>
            </a:r>
          </a:p>
        </p:txBody>
      </p:sp>
      <p:sp>
        <p:nvSpPr>
          <p:cNvPr id="6" name="PoljeZBesedilom 5">
            <a:extLst>
              <a:ext uri="{FF2B5EF4-FFF2-40B4-BE49-F238E27FC236}">
                <a16:creationId xmlns:a16="http://schemas.microsoft.com/office/drawing/2014/main" id="{BEF2FD4D-4311-4D27-83E3-3D86D11954DD}"/>
              </a:ext>
            </a:extLst>
          </p:cNvPr>
          <p:cNvSpPr txBox="1"/>
          <p:nvPr/>
        </p:nvSpPr>
        <p:spPr>
          <a:xfrm>
            <a:off x="193728" y="4250638"/>
            <a:ext cx="11817458" cy="1754326"/>
          </a:xfrm>
          <a:prstGeom prst="rect">
            <a:avLst/>
          </a:prstGeom>
          <a:noFill/>
        </p:spPr>
        <p:txBody>
          <a:bodyPr wrap="square">
            <a:spAutoFit/>
          </a:bodyPr>
          <a:lstStyle/>
          <a:p>
            <a:r>
              <a:rPr lang="sl-SI" dirty="0"/>
              <a:t>Učenka je sprejeta na šolo B, ker ima dovolj točk za vpis – spodnja meja za to šolo je 72 točk, ona pa jih ima</a:t>
            </a:r>
          </a:p>
          <a:p>
            <a:r>
              <a:rPr lang="sl-SI" dirty="0"/>
              <a:t>73. Prav tako bi lahko bila sprejeta na šolo D, kjer je spodnja meja 70 točk. Vendar je šola B v njenem seznamu želja zapisana pred šolo D, zato je avtomatično sprejeta na šolo B. Če bi v seznamu želja šolo D uvrstila pred šolo B (na primer: 1. mesto – šola A, 2. mesto – šola DO,Š3. mesto – šola B), bi bila sprejeta na šolo D.</a:t>
            </a:r>
          </a:p>
          <a:p>
            <a:r>
              <a:rPr lang="sl-SI" dirty="0"/>
              <a:t>To pomeni, da je vrstni red šol v prijavi	pomemben – v primeru omejitve vpisa si sprejet/a na prvo šolo, za katero dosežeš dovolj točk.</a:t>
            </a:r>
          </a:p>
        </p:txBody>
      </p:sp>
      <p:pic>
        <p:nvPicPr>
          <p:cNvPr id="8" name="Slika 7">
            <a:extLst>
              <a:ext uri="{FF2B5EF4-FFF2-40B4-BE49-F238E27FC236}">
                <a16:creationId xmlns:a16="http://schemas.microsoft.com/office/drawing/2014/main" id="{749FCDF5-7FB1-46AE-AE60-3B9DAD2B79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7295" y="5746772"/>
            <a:ext cx="8528987" cy="929354"/>
          </a:xfrm>
          <a:prstGeom prst="rect">
            <a:avLst/>
          </a:prstGeom>
        </p:spPr>
      </p:pic>
    </p:spTree>
    <p:extLst>
      <p:ext uri="{BB962C8B-B14F-4D97-AF65-F5344CB8AC3E}">
        <p14:creationId xmlns:p14="http://schemas.microsoft.com/office/powerpoint/2010/main" val="1774682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uščica: škarnice 3">
            <a:extLst>
              <a:ext uri="{FF2B5EF4-FFF2-40B4-BE49-F238E27FC236}">
                <a16:creationId xmlns:a16="http://schemas.microsoft.com/office/drawing/2014/main" id="{1BA4F32C-58CA-48A6-9044-7847A602ACFC}"/>
              </a:ext>
            </a:extLst>
          </p:cNvPr>
          <p:cNvSpPr/>
          <p:nvPr/>
        </p:nvSpPr>
        <p:spPr>
          <a:xfrm>
            <a:off x="507566" y="331922"/>
            <a:ext cx="2828441" cy="1921790"/>
          </a:xfrm>
          <a:prstGeom prst="chevr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l-SI" b="1" dirty="0">
                <a:solidFill>
                  <a:schemeClr val="tx1"/>
                </a:solidFill>
              </a:rPr>
              <a:t>Do 2.4. 2026</a:t>
            </a:r>
          </a:p>
        </p:txBody>
      </p:sp>
      <p:sp>
        <p:nvSpPr>
          <p:cNvPr id="5" name="Puščica: škarnice 4">
            <a:extLst>
              <a:ext uri="{FF2B5EF4-FFF2-40B4-BE49-F238E27FC236}">
                <a16:creationId xmlns:a16="http://schemas.microsoft.com/office/drawing/2014/main" id="{CF936108-03A4-4D79-A5CC-66534D76653A}"/>
              </a:ext>
            </a:extLst>
          </p:cNvPr>
          <p:cNvSpPr/>
          <p:nvPr/>
        </p:nvSpPr>
        <p:spPr>
          <a:xfrm>
            <a:off x="507565" y="2499102"/>
            <a:ext cx="2828441" cy="1921790"/>
          </a:xfrm>
          <a:prstGeom prst="chevr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sl-SI" b="1" dirty="0">
                <a:solidFill>
                  <a:schemeClr val="tx1"/>
                </a:solidFill>
              </a:rPr>
              <a:t>od 3.4. 2026 do 6.5. 2026 </a:t>
            </a:r>
          </a:p>
        </p:txBody>
      </p:sp>
      <p:sp>
        <p:nvSpPr>
          <p:cNvPr id="6" name="Puščica: škarnice 5">
            <a:extLst>
              <a:ext uri="{FF2B5EF4-FFF2-40B4-BE49-F238E27FC236}">
                <a16:creationId xmlns:a16="http://schemas.microsoft.com/office/drawing/2014/main" id="{57B91BAA-A0B4-4606-8086-423D28D4FCE6}"/>
              </a:ext>
            </a:extLst>
          </p:cNvPr>
          <p:cNvSpPr/>
          <p:nvPr/>
        </p:nvSpPr>
        <p:spPr>
          <a:xfrm>
            <a:off x="507567" y="4666282"/>
            <a:ext cx="2828441" cy="1921790"/>
          </a:xfrm>
          <a:prstGeom prst="chevr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l-SI" b="1" dirty="0">
                <a:solidFill>
                  <a:schemeClr val="tx1"/>
                </a:solidFill>
              </a:rPr>
              <a:t>Med 1.6. 2026 in 5.6. 2026</a:t>
            </a:r>
          </a:p>
        </p:txBody>
      </p:sp>
      <p:sp>
        <p:nvSpPr>
          <p:cNvPr id="7" name="PoljeZBesedilom 6">
            <a:extLst>
              <a:ext uri="{FF2B5EF4-FFF2-40B4-BE49-F238E27FC236}">
                <a16:creationId xmlns:a16="http://schemas.microsoft.com/office/drawing/2014/main" id="{F0237BF4-FBD6-4CE2-AB3E-461B5CC88344}"/>
              </a:ext>
            </a:extLst>
          </p:cNvPr>
          <p:cNvSpPr txBox="1"/>
          <p:nvPr/>
        </p:nvSpPr>
        <p:spPr>
          <a:xfrm>
            <a:off x="3812583" y="1134604"/>
            <a:ext cx="7871851" cy="461665"/>
          </a:xfrm>
          <a:prstGeom prst="rect">
            <a:avLst/>
          </a:prstGeom>
          <a:noFill/>
          <a:ln>
            <a:solidFill>
              <a:schemeClr val="accent4"/>
            </a:solidFill>
          </a:ln>
        </p:spPr>
        <p:txBody>
          <a:bodyPr wrap="square" rtlCol="0">
            <a:spAutoFit/>
          </a:bodyPr>
          <a:lstStyle/>
          <a:p>
            <a:r>
              <a:rPr lang="pt-BR" sz="2400" dirty="0"/>
              <a:t>ODDAŠ PRIJAVNICO ZA VPIS NA </a:t>
            </a:r>
            <a:r>
              <a:rPr lang="sl-SI" sz="2400" dirty="0"/>
              <a:t>ŽELEN</a:t>
            </a:r>
            <a:r>
              <a:rPr lang="pt-BR" sz="2400" dirty="0"/>
              <a:t> </a:t>
            </a:r>
            <a:r>
              <a:rPr lang="sl-SI" sz="2400" dirty="0"/>
              <a:t>P</a:t>
            </a:r>
            <a:r>
              <a:rPr lang="pt-BR" sz="2400" dirty="0"/>
              <a:t>ROGRAM.</a:t>
            </a:r>
          </a:p>
        </p:txBody>
      </p:sp>
      <p:sp>
        <p:nvSpPr>
          <p:cNvPr id="8" name="PoljeZBesedilom 7">
            <a:extLst>
              <a:ext uri="{FF2B5EF4-FFF2-40B4-BE49-F238E27FC236}">
                <a16:creationId xmlns:a16="http://schemas.microsoft.com/office/drawing/2014/main" id="{4EF4B2EA-33A9-4572-9AD1-D61B2AC4FABA}"/>
              </a:ext>
            </a:extLst>
          </p:cNvPr>
          <p:cNvSpPr txBox="1"/>
          <p:nvPr/>
        </p:nvSpPr>
        <p:spPr>
          <a:xfrm>
            <a:off x="3812583" y="3013501"/>
            <a:ext cx="7911885" cy="830997"/>
          </a:xfrm>
          <a:prstGeom prst="rect">
            <a:avLst/>
          </a:prstGeom>
          <a:noFill/>
          <a:ln>
            <a:solidFill>
              <a:schemeClr val="accent2"/>
            </a:solidFill>
          </a:ln>
        </p:spPr>
        <p:txBody>
          <a:bodyPr wrap="square" rtlCol="0">
            <a:spAutoFit/>
          </a:bodyPr>
          <a:lstStyle/>
          <a:p>
            <a:r>
              <a:rPr lang="sl-SI" sz="2400" dirty="0"/>
              <a:t>PUSTIŠ PRIJAVNICO NA PROGRAMU ALI JO PRENESEŠ NA DRUG PROGRAM NA ISTI ALI DRUGI ŠOLI.</a:t>
            </a:r>
          </a:p>
        </p:txBody>
      </p:sp>
      <p:sp>
        <p:nvSpPr>
          <p:cNvPr id="9" name="PoljeZBesedilom 8">
            <a:extLst>
              <a:ext uri="{FF2B5EF4-FFF2-40B4-BE49-F238E27FC236}">
                <a16:creationId xmlns:a16="http://schemas.microsoft.com/office/drawing/2014/main" id="{E2C9CBA5-1A84-413C-8D23-904C065D31D2}"/>
              </a:ext>
            </a:extLst>
          </p:cNvPr>
          <p:cNvSpPr txBox="1"/>
          <p:nvPr/>
        </p:nvSpPr>
        <p:spPr>
          <a:xfrm>
            <a:off x="3711199" y="5211678"/>
            <a:ext cx="8074617" cy="830997"/>
          </a:xfrm>
          <a:prstGeom prst="rect">
            <a:avLst/>
          </a:prstGeom>
          <a:noFill/>
          <a:ln>
            <a:solidFill>
              <a:schemeClr val="accent1"/>
            </a:solidFill>
          </a:ln>
        </p:spPr>
        <p:txBody>
          <a:bodyPr wrap="square" rtlCol="0">
            <a:spAutoFit/>
          </a:bodyPr>
          <a:lstStyle/>
          <a:p>
            <a:r>
              <a:rPr lang="pt-BR" sz="2400" dirty="0"/>
              <a:t>SI OBVEŠČEN/A O TEM, ALI IMA ŠOLA</a:t>
            </a:r>
            <a:r>
              <a:rPr lang="sl-SI" sz="2400" dirty="0"/>
              <a:t> NA ŽELENEM PROGRAMU</a:t>
            </a:r>
            <a:r>
              <a:rPr lang="pt-BR" sz="2400" dirty="0"/>
              <a:t> OMEJITEV ALI NE</a:t>
            </a:r>
            <a:r>
              <a:rPr lang="sl-SI" sz="2400" dirty="0"/>
              <a:t> (MVI, SREDNJE ŠOLE)</a:t>
            </a:r>
          </a:p>
        </p:txBody>
      </p:sp>
    </p:spTree>
    <p:extLst>
      <p:ext uri="{BB962C8B-B14F-4D97-AF65-F5344CB8AC3E}">
        <p14:creationId xmlns:p14="http://schemas.microsoft.com/office/powerpoint/2010/main" val="27009844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uščica: škarnice 1">
            <a:extLst>
              <a:ext uri="{FF2B5EF4-FFF2-40B4-BE49-F238E27FC236}">
                <a16:creationId xmlns:a16="http://schemas.microsoft.com/office/drawing/2014/main" id="{FCA1ECCA-FCF6-4A98-9314-80C081EDA5E7}"/>
              </a:ext>
            </a:extLst>
          </p:cNvPr>
          <p:cNvSpPr/>
          <p:nvPr/>
        </p:nvSpPr>
        <p:spPr>
          <a:xfrm>
            <a:off x="507564" y="331922"/>
            <a:ext cx="2893660" cy="1921790"/>
          </a:xfrm>
          <a:prstGeom prst="chevron">
            <a:avLst>
              <a:gd name="adj" fmla="val 4555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l-SI" b="1" dirty="0">
                <a:solidFill>
                  <a:schemeClr val="tx1"/>
                </a:solidFill>
              </a:rPr>
              <a:t>VPIS oz. 1. KROG</a:t>
            </a:r>
          </a:p>
          <a:p>
            <a:pPr algn="ctr"/>
            <a:r>
              <a:rPr lang="sl-SI" b="1" dirty="0">
                <a:solidFill>
                  <a:schemeClr val="tx1"/>
                </a:solidFill>
              </a:rPr>
              <a:t>med 16.6. in 19.6.2026</a:t>
            </a:r>
          </a:p>
        </p:txBody>
      </p:sp>
      <p:sp>
        <p:nvSpPr>
          <p:cNvPr id="3" name="Puščica: škarnice 2">
            <a:extLst>
              <a:ext uri="{FF2B5EF4-FFF2-40B4-BE49-F238E27FC236}">
                <a16:creationId xmlns:a16="http://schemas.microsoft.com/office/drawing/2014/main" id="{753F894A-2200-46C3-9BEB-F96E204A882C}"/>
              </a:ext>
            </a:extLst>
          </p:cNvPr>
          <p:cNvSpPr/>
          <p:nvPr/>
        </p:nvSpPr>
        <p:spPr>
          <a:xfrm>
            <a:off x="507565" y="2468105"/>
            <a:ext cx="2893659" cy="1921790"/>
          </a:xfrm>
          <a:prstGeom prst="chevr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sl-SI" b="1" dirty="0">
                <a:solidFill>
                  <a:schemeClr val="tx1"/>
                </a:solidFill>
              </a:rPr>
              <a:t>Do 19.6. 2026</a:t>
            </a:r>
          </a:p>
        </p:txBody>
      </p:sp>
      <p:sp>
        <p:nvSpPr>
          <p:cNvPr id="4" name="Puščica: škarnice 3">
            <a:extLst>
              <a:ext uri="{FF2B5EF4-FFF2-40B4-BE49-F238E27FC236}">
                <a16:creationId xmlns:a16="http://schemas.microsoft.com/office/drawing/2014/main" id="{B7C1B754-191C-4B2C-AA00-B16F55F641E5}"/>
              </a:ext>
            </a:extLst>
          </p:cNvPr>
          <p:cNvSpPr/>
          <p:nvPr/>
        </p:nvSpPr>
        <p:spPr>
          <a:xfrm>
            <a:off x="507564" y="4604287"/>
            <a:ext cx="3014420" cy="1921790"/>
          </a:xfrm>
          <a:prstGeom prst="chevron">
            <a:avLst>
              <a:gd name="adj" fmla="val 4866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l-SI" b="1" dirty="0">
                <a:solidFill>
                  <a:schemeClr val="tx1"/>
                </a:solidFill>
              </a:rPr>
              <a:t>Od 19.6. do 26.6.2026</a:t>
            </a:r>
          </a:p>
        </p:txBody>
      </p:sp>
      <p:sp>
        <p:nvSpPr>
          <p:cNvPr id="5" name="PoljeZBesedilom 4">
            <a:extLst>
              <a:ext uri="{FF2B5EF4-FFF2-40B4-BE49-F238E27FC236}">
                <a16:creationId xmlns:a16="http://schemas.microsoft.com/office/drawing/2014/main" id="{8D56C31F-3050-4540-AA3F-CE894A0DE82A}"/>
              </a:ext>
            </a:extLst>
          </p:cNvPr>
          <p:cNvSpPr txBox="1"/>
          <p:nvPr/>
        </p:nvSpPr>
        <p:spPr>
          <a:xfrm>
            <a:off x="3521984" y="331922"/>
            <a:ext cx="8348429" cy="1938992"/>
          </a:xfrm>
          <a:prstGeom prst="rect">
            <a:avLst/>
          </a:prstGeom>
          <a:noFill/>
          <a:ln>
            <a:solidFill>
              <a:schemeClr val="accent4"/>
            </a:solidFill>
          </a:ln>
        </p:spPr>
        <p:txBody>
          <a:bodyPr wrap="square" rtlCol="0">
            <a:spAutoFit/>
          </a:bodyPr>
          <a:lstStyle/>
          <a:p>
            <a:pPr marL="342900" indent="-342900">
              <a:buFont typeface="Arial" panose="020B0604020202020204" pitchFamily="34" charset="0"/>
              <a:buChar char="•"/>
            </a:pPr>
            <a:r>
              <a:rPr lang="sl-SI" sz="2000" dirty="0"/>
              <a:t>NA PROGRAMIH Z OMEJITVIJO SE DOLOČIJO SPODNJE MEJE: </a:t>
            </a:r>
          </a:p>
          <a:p>
            <a:r>
              <a:rPr lang="sl-SI" sz="2000" dirty="0"/>
              <a:t>K VPISU SO VABLJENI UČENCI, KI SO DOSEGLI NAJMANJ SPODNJO MEJO TOČK, OSTALI NEIZBRANI UČENCI PA SO OBVEŠČENI O POTEKU 2. KROGA IZBIRNEGA POSTOPKA.</a:t>
            </a:r>
          </a:p>
          <a:p>
            <a:pPr marL="342900" indent="-342900">
              <a:buFont typeface="Arial" panose="020B0604020202020204" pitchFamily="34" charset="0"/>
              <a:buChar char="•"/>
            </a:pPr>
            <a:r>
              <a:rPr lang="sl-SI" sz="2000" dirty="0"/>
              <a:t>NA PROGRAMIH BREZ OMEJITVE POTEKA VPIS PRIJAVLJENIH UČENCEV.</a:t>
            </a:r>
          </a:p>
          <a:p>
            <a:pPr marL="342900" indent="-342900">
              <a:buFont typeface="Arial" panose="020B0604020202020204" pitchFamily="34" charset="0"/>
              <a:buChar char="•"/>
            </a:pPr>
            <a:r>
              <a:rPr lang="sl-SI" sz="2000" dirty="0"/>
              <a:t>VPIS POTEKA PO RAZPOREDU, KI GA BODO UČENCI PREJELI PO POŠTI.</a:t>
            </a:r>
          </a:p>
        </p:txBody>
      </p:sp>
      <p:sp>
        <p:nvSpPr>
          <p:cNvPr id="6" name="PoljeZBesedilom 5">
            <a:extLst>
              <a:ext uri="{FF2B5EF4-FFF2-40B4-BE49-F238E27FC236}">
                <a16:creationId xmlns:a16="http://schemas.microsoft.com/office/drawing/2014/main" id="{8417671C-D9EE-43B1-8DF6-88C860E40356}"/>
              </a:ext>
            </a:extLst>
          </p:cNvPr>
          <p:cNvSpPr txBox="1"/>
          <p:nvPr/>
        </p:nvSpPr>
        <p:spPr>
          <a:xfrm>
            <a:off x="3521984" y="2820692"/>
            <a:ext cx="8250268" cy="1323439"/>
          </a:xfrm>
          <a:prstGeom prst="rect">
            <a:avLst/>
          </a:prstGeom>
          <a:noFill/>
          <a:ln>
            <a:solidFill>
              <a:schemeClr val="accent2"/>
            </a:solidFill>
          </a:ln>
        </p:spPr>
        <p:txBody>
          <a:bodyPr wrap="square" rtlCol="0">
            <a:spAutoFit/>
          </a:bodyPr>
          <a:lstStyle/>
          <a:p>
            <a:r>
              <a:rPr lang="sl-SI" sz="2000" b="1" dirty="0"/>
              <a:t>MVI OBJAVI:</a:t>
            </a:r>
          </a:p>
          <a:p>
            <a:pPr marL="285750" indent="-285750">
              <a:buFont typeface="Arial" panose="020B0604020202020204" pitchFamily="34" charset="0"/>
              <a:buChar char="•"/>
            </a:pPr>
            <a:r>
              <a:rPr lang="sl-SI" sz="2000" dirty="0"/>
              <a:t>SPODNJE MEJE TOČK 1. KROGA IZBIRNEGA POSTOPKA NA PROGRAMIH Z OMEJITVIJO.</a:t>
            </a:r>
          </a:p>
          <a:p>
            <a:pPr marL="285750" indent="-285750">
              <a:buFont typeface="Arial" panose="020B0604020202020204" pitchFamily="34" charset="0"/>
              <a:buChar char="•"/>
            </a:pPr>
            <a:r>
              <a:rPr lang="sl-SI" sz="2000" dirty="0"/>
              <a:t>SEZNAM PROGRAMOV NA ŠOLAH S ŠTEVILOM PROSTIH MEST ZA 2. KROG.</a:t>
            </a:r>
          </a:p>
        </p:txBody>
      </p:sp>
      <p:sp>
        <p:nvSpPr>
          <p:cNvPr id="7" name="PoljeZBesedilom 6">
            <a:extLst>
              <a:ext uri="{FF2B5EF4-FFF2-40B4-BE49-F238E27FC236}">
                <a16:creationId xmlns:a16="http://schemas.microsoft.com/office/drawing/2014/main" id="{5D8E99C6-E054-4B98-A5B3-E93C05F310C7}"/>
              </a:ext>
            </a:extLst>
          </p:cNvPr>
          <p:cNvSpPr txBox="1"/>
          <p:nvPr/>
        </p:nvSpPr>
        <p:spPr>
          <a:xfrm>
            <a:off x="3571064" y="5057351"/>
            <a:ext cx="8250268" cy="1015663"/>
          </a:xfrm>
          <a:prstGeom prst="rect">
            <a:avLst/>
          </a:prstGeom>
          <a:noFill/>
          <a:ln>
            <a:solidFill>
              <a:srgbClr val="0070C0"/>
            </a:solidFill>
          </a:ln>
        </p:spPr>
        <p:txBody>
          <a:bodyPr wrap="square" rtlCol="0">
            <a:spAutoFit/>
          </a:bodyPr>
          <a:lstStyle/>
          <a:p>
            <a:r>
              <a:rPr lang="sl-SI" sz="2000" dirty="0"/>
              <a:t>POTEKA 2. KROG IZBIRNEGA POSTOPKA: </a:t>
            </a:r>
          </a:p>
          <a:p>
            <a:pPr marL="342900" indent="-342900">
              <a:buFont typeface="Arial" panose="020B0604020202020204" pitchFamily="34" charset="0"/>
              <a:buChar char="•"/>
            </a:pPr>
            <a:r>
              <a:rPr lang="sl-SI" sz="2000" dirty="0"/>
              <a:t>ODDAŠ PRIJAVNICO ZA 2. KROG. V PRIJAVNICI NAVEDEŠ NAJVEČ 10 PROGRAMOV NA RAZLIČNIH ŠOLAH PO PRIORITETNEM ZAPOREDJU.</a:t>
            </a:r>
          </a:p>
        </p:txBody>
      </p:sp>
    </p:spTree>
    <p:extLst>
      <p:ext uri="{BB962C8B-B14F-4D97-AF65-F5344CB8AC3E}">
        <p14:creationId xmlns:p14="http://schemas.microsoft.com/office/powerpoint/2010/main" val="13288170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uščica: škarnice 1">
            <a:extLst>
              <a:ext uri="{FF2B5EF4-FFF2-40B4-BE49-F238E27FC236}">
                <a16:creationId xmlns:a16="http://schemas.microsoft.com/office/drawing/2014/main" id="{C2F8CFC1-D581-4285-B67F-7DD3FF205DDB}"/>
              </a:ext>
            </a:extLst>
          </p:cNvPr>
          <p:cNvSpPr/>
          <p:nvPr/>
        </p:nvSpPr>
        <p:spPr>
          <a:xfrm>
            <a:off x="507566" y="331922"/>
            <a:ext cx="3072542" cy="1921790"/>
          </a:xfrm>
          <a:prstGeom prst="chevr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l-SI" b="1" dirty="0">
                <a:solidFill>
                  <a:schemeClr val="tx1"/>
                </a:solidFill>
              </a:rPr>
              <a:t>Od 26.6.2026 do 30.6.2026</a:t>
            </a:r>
          </a:p>
        </p:txBody>
      </p:sp>
      <p:sp>
        <p:nvSpPr>
          <p:cNvPr id="3" name="Puščica: škarnice 2">
            <a:extLst>
              <a:ext uri="{FF2B5EF4-FFF2-40B4-BE49-F238E27FC236}">
                <a16:creationId xmlns:a16="http://schemas.microsoft.com/office/drawing/2014/main" id="{3364C216-E71A-471C-864F-86EC6C3C3A0B}"/>
              </a:ext>
            </a:extLst>
          </p:cNvPr>
          <p:cNvSpPr/>
          <p:nvPr/>
        </p:nvSpPr>
        <p:spPr>
          <a:xfrm>
            <a:off x="507565" y="2468105"/>
            <a:ext cx="3072542" cy="1921790"/>
          </a:xfrm>
          <a:prstGeom prst="chevr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sl-SI" b="1" dirty="0">
                <a:solidFill>
                  <a:schemeClr val="tx1"/>
                </a:solidFill>
              </a:rPr>
              <a:t>2.7.2026</a:t>
            </a:r>
          </a:p>
        </p:txBody>
      </p:sp>
      <p:sp>
        <p:nvSpPr>
          <p:cNvPr id="5" name="PoljeZBesedilom 4">
            <a:extLst>
              <a:ext uri="{FF2B5EF4-FFF2-40B4-BE49-F238E27FC236}">
                <a16:creationId xmlns:a16="http://schemas.microsoft.com/office/drawing/2014/main" id="{951C36AC-C896-4664-9065-89C3DD5685FF}"/>
              </a:ext>
            </a:extLst>
          </p:cNvPr>
          <p:cNvSpPr txBox="1"/>
          <p:nvPr/>
        </p:nvSpPr>
        <p:spPr>
          <a:xfrm>
            <a:off x="4479011" y="604434"/>
            <a:ext cx="7019444" cy="1015663"/>
          </a:xfrm>
          <a:prstGeom prst="rect">
            <a:avLst/>
          </a:prstGeom>
          <a:noFill/>
          <a:ln>
            <a:solidFill>
              <a:schemeClr val="accent4"/>
            </a:solidFill>
          </a:ln>
        </p:spPr>
        <p:txBody>
          <a:bodyPr wrap="square" rtlCol="0">
            <a:spAutoFit/>
          </a:bodyPr>
          <a:lstStyle/>
          <a:p>
            <a:pPr marL="285750" indent="-285750">
              <a:buFont typeface="Arial" panose="020B0604020202020204" pitchFamily="34" charset="0"/>
              <a:buChar char="•"/>
            </a:pPr>
            <a:r>
              <a:rPr lang="sl-SI" sz="2000" dirty="0"/>
              <a:t>OBJAVA REZULTATOV 2. KROGA IZBIRNEGA POSTOPKA IN </a:t>
            </a:r>
          </a:p>
          <a:p>
            <a:pPr marL="285750" indent="-285750">
              <a:buFont typeface="Arial" panose="020B0604020202020204" pitchFamily="34" charset="0"/>
              <a:buChar char="•"/>
            </a:pPr>
            <a:r>
              <a:rPr lang="sl-SI" sz="2000" dirty="0"/>
              <a:t>VABILO K VPISU SPREJETIH KANDIDATOV.</a:t>
            </a:r>
          </a:p>
          <a:p>
            <a:pPr marL="285750" indent="-285750">
              <a:buFont typeface="Arial" panose="020B0604020202020204" pitchFamily="34" charset="0"/>
              <a:buChar char="•"/>
            </a:pPr>
            <a:r>
              <a:rPr lang="sl-SI" sz="2000" dirty="0"/>
              <a:t>VPIS POTEKA DO 30.6. 2026.</a:t>
            </a:r>
          </a:p>
        </p:txBody>
      </p:sp>
      <p:sp>
        <p:nvSpPr>
          <p:cNvPr id="6" name="PoljeZBesedilom 5">
            <a:extLst>
              <a:ext uri="{FF2B5EF4-FFF2-40B4-BE49-F238E27FC236}">
                <a16:creationId xmlns:a16="http://schemas.microsoft.com/office/drawing/2014/main" id="{8767C610-E000-4BA4-8B1B-85501D0D2351}"/>
              </a:ext>
            </a:extLst>
          </p:cNvPr>
          <p:cNvSpPr txBox="1"/>
          <p:nvPr/>
        </p:nvSpPr>
        <p:spPr>
          <a:xfrm>
            <a:off x="4479011" y="2789695"/>
            <a:ext cx="7205424" cy="1631216"/>
          </a:xfrm>
          <a:prstGeom prst="rect">
            <a:avLst/>
          </a:prstGeom>
          <a:noFill/>
          <a:ln>
            <a:solidFill>
              <a:schemeClr val="accent2"/>
            </a:solidFill>
          </a:ln>
        </p:spPr>
        <p:txBody>
          <a:bodyPr wrap="square" rtlCol="0">
            <a:spAutoFit/>
          </a:bodyPr>
          <a:lstStyle/>
          <a:p>
            <a:pPr marL="285750" indent="-285750">
              <a:buFont typeface="Arial" panose="020B0604020202020204" pitchFamily="34" charset="0"/>
              <a:buChar char="•"/>
            </a:pPr>
            <a:r>
              <a:rPr lang="sl-SI" sz="2000" dirty="0"/>
              <a:t>MVI OBJAVI SEZNAM PROGRAMOV NA POSAMEZNIH ŠOLAH S ŠTEVILOM </a:t>
            </a:r>
            <a:r>
              <a:rPr lang="sl-SI" sz="2000"/>
              <a:t>PROSTIH MEST.</a:t>
            </a:r>
            <a:endParaRPr lang="sl-SI" sz="2000" dirty="0"/>
          </a:p>
          <a:p>
            <a:pPr marL="285750" indent="-285750">
              <a:buFont typeface="Arial" panose="020B0604020202020204" pitchFamily="34" charset="0"/>
              <a:buChar char="•"/>
            </a:pPr>
            <a:r>
              <a:rPr lang="sl-SI" sz="2000" dirty="0"/>
              <a:t>UČENCI, KI V 2. KROGU IZBIRNEGA POSTOPKA NE BODO SPREJETI NA NOBEN PROGRAM, SE BODO LAHKO VPISALI NA PROGRAME, KI IMAJO ŠE PROSTA MESTA .</a:t>
            </a:r>
          </a:p>
        </p:txBody>
      </p:sp>
    </p:spTree>
    <p:extLst>
      <p:ext uri="{BB962C8B-B14F-4D97-AF65-F5344CB8AC3E}">
        <p14:creationId xmlns:p14="http://schemas.microsoft.com/office/powerpoint/2010/main" val="673866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značba mesta vsebine 4">
            <a:extLst>
              <a:ext uri="{FF2B5EF4-FFF2-40B4-BE49-F238E27FC236}">
                <a16:creationId xmlns:a16="http://schemas.microsoft.com/office/drawing/2014/main" id="{1ED6F19A-DFD3-4A3C-B56C-7190A33A59D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488" y="107152"/>
            <a:ext cx="11975024" cy="1613160"/>
          </a:xfrm>
        </p:spPr>
      </p:pic>
      <p:sp>
        <p:nvSpPr>
          <p:cNvPr id="2" name="Naslov 1">
            <a:extLst>
              <a:ext uri="{FF2B5EF4-FFF2-40B4-BE49-F238E27FC236}">
                <a16:creationId xmlns:a16="http://schemas.microsoft.com/office/drawing/2014/main" id="{AAB920D4-6B67-409A-A307-C0F84B18A011}"/>
              </a:ext>
            </a:extLst>
          </p:cNvPr>
          <p:cNvSpPr>
            <a:spLocks noGrp="1"/>
          </p:cNvSpPr>
          <p:nvPr>
            <p:ph type="title"/>
          </p:nvPr>
        </p:nvSpPr>
        <p:spPr>
          <a:xfrm>
            <a:off x="3172630" y="262803"/>
            <a:ext cx="8533109" cy="1301858"/>
          </a:xfrm>
        </p:spPr>
        <p:txBody>
          <a:bodyPr>
            <a:normAutofit/>
          </a:bodyPr>
          <a:lstStyle/>
          <a:p>
            <a:pPr algn="ctr"/>
            <a:r>
              <a:rPr lang="sl-SI" sz="2800" b="1" dirty="0">
                <a:solidFill>
                  <a:schemeClr val="accent2"/>
                </a:solidFill>
              </a:rPr>
              <a:t>Od prijavnega roka do zaključka prenosa prijavnic </a:t>
            </a:r>
            <a:br>
              <a:rPr lang="sl-SI" sz="2800" b="1" dirty="0">
                <a:solidFill>
                  <a:schemeClr val="accent2"/>
                </a:solidFill>
              </a:rPr>
            </a:br>
            <a:r>
              <a:rPr lang="sl-SI" sz="2800" b="1" dirty="0">
                <a:solidFill>
                  <a:schemeClr val="accent2"/>
                </a:solidFill>
              </a:rPr>
              <a:t>(od 2.4.2026 - 6.5.2026 do 15. ure)</a:t>
            </a:r>
          </a:p>
        </p:txBody>
      </p:sp>
      <p:sp>
        <p:nvSpPr>
          <p:cNvPr id="6" name="PoljeZBesedilom 5">
            <a:extLst>
              <a:ext uri="{FF2B5EF4-FFF2-40B4-BE49-F238E27FC236}">
                <a16:creationId xmlns:a16="http://schemas.microsoft.com/office/drawing/2014/main" id="{D84B315D-8E35-4A7E-88A3-1DFE6F5E058F}"/>
              </a:ext>
            </a:extLst>
          </p:cNvPr>
          <p:cNvSpPr txBox="1"/>
          <p:nvPr/>
        </p:nvSpPr>
        <p:spPr>
          <a:xfrm>
            <a:off x="108488" y="2170431"/>
            <a:ext cx="7330697" cy="4401205"/>
          </a:xfrm>
          <a:prstGeom prst="rect">
            <a:avLst/>
          </a:prstGeom>
          <a:noFill/>
        </p:spPr>
        <p:txBody>
          <a:bodyPr wrap="square" rtlCol="0">
            <a:spAutoFit/>
          </a:bodyPr>
          <a:lstStyle/>
          <a:p>
            <a:pPr marL="571500" indent="-571500">
              <a:buFont typeface="Arial" panose="020B0604020202020204" pitchFamily="34" charset="0"/>
              <a:buChar char="•"/>
            </a:pPr>
            <a:r>
              <a:rPr lang="sl-SI" sz="2800" dirty="0"/>
              <a:t>Do prijavnega roka (2. 4. 2025) je lahko na posamezen program na šoli prijavljenih več učencev kot na drugih programih/šolah.</a:t>
            </a:r>
          </a:p>
          <a:p>
            <a:pPr marL="571500" indent="-571500">
              <a:buFont typeface="Arial" panose="020B0604020202020204" pitchFamily="34" charset="0"/>
              <a:buChar char="•"/>
            </a:pPr>
            <a:endParaRPr lang="sl-SI" sz="2800" dirty="0"/>
          </a:p>
          <a:p>
            <a:pPr marL="571500" indent="-571500">
              <a:buFont typeface="Arial" panose="020B0604020202020204" pitchFamily="34" charset="0"/>
              <a:buChar char="•"/>
            </a:pPr>
            <a:endParaRPr lang="sl-SI" sz="2800" dirty="0"/>
          </a:p>
          <a:p>
            <a:pPr marL="571500" indent="-571500">
              <a:buFont typeface="Arial" panose="020B0604020202020204" pitchFamily="34" charset="0"/>
              <a:buChar char="•"/>
            </a:pPr>
            <a:r>
              <a:rPr lang="sl-SI" sz="2800" dirty="0"/>
              <a:t>Da se učenci razporedijo po programih/šolah, je na voljo mesec dni. V tem času lahko svojo prijavnico prenesejo na drugo šolo/program ali pa jo pustijo na šoli/programu, kjer so prvotno prijavljeni.</a:t>
            </a:r>
          </a:p>
        </p:txBody>
      </p:sp>
      <p:pic>
        <p:nvPicPr>
          <p:cNvPr id="7" name="object 11">
            <a:extLst>
              <a:ext uri="{FF2B5EF4-FFF2-40B4-BE49-F238E27FC236}">
                <a16:creationId xmlns:a16="http://schemas.microsoft.com/office/drawing/2014/main" id="{09445594-C4DC-45F3-BC5D-FF19339A5BD1}"/>
              </a:ext>
            </a:extLst>
          </p:cNvPr>
          <p:cNvPicPr/>
          <p:nvPr/>
        </p:nvPicPr>
        <p:blipFill>
          <a:blip r:embed="rId3" cstate="print">
            <a:alphaModFix amt="70000"/>
          </a:blip>
          <a:stretch>
            <a:fillRect/>
          </a:stretch>
        </p:blipFill>
        <p:spPr>
          <a:xfrm>
            <a:off x="7981626" y="2609018"/>
            <a:ext cx="3208151" cy="3808730"/>
          </a:xfrm>
          <a:prstGeom prst="rect">
            <a:avLst/>
          </a:prstGeom>
        </p:spPr>
      </p:pic>
      <p:pic>
        <p:nvPicPr>
          <p:cNvPr id="8" name="Slika 7">
            <a:extLst>
              <a:ext uri="{FF2B5EF4-FFF2-40B4-BE49-F238E27FC236}">
                <a16:creationId xmlns:a16="http://schemas.microsoft.com/office/drawing/2014/main" id="{EBBCBFE7-D2EB-423F-87DC-757BE8D2C7DC}"/>
              </a:ext>
            </a:extLst>
          </p:cNvPr>
          <p:cNvPicPr>
            <a:picLocks noChangeAspect="1"/>
          </p:cNvPicPr>
          <p:nvPr/>
        </p:nvPicPr>
        <p:blipFill>
          <a:blip r:embed="rId4"/>
          <a:stretch>
            <a:fillRect/>
          </a:stretch>
        </p:blipFill>
        <p:spPr>
          <a:xfrm>
            <a:off x="10953757" y="4619271"/>
            <a:ext cx="954107" cy="1798477"/>
          </a:xfrm>
          <a:prstGeom prst="rect">
            <a:avLst/>
          </a:prstGeom>
        </p:spPr>
      </p:pic>
    </p:spTree>
    <p:extLst>
      <p:ext uri="{BB962C8B-B14F-4D97-AF65-F5344CB8AC3E}">
        <p14:creationId xmlns:p14="http://schemas.microsoft.com/office/powerpoint/2010/main" val="6664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značba mesta vsebine 4">
            <a:extLst>
              <a:ext uri="{FF2B5EF4-FFF2-40B4-BE49-F238E27FC236}">
                <a16:creationId xmlns:a16="http://schemas.microsoft.com/office/drawing/2014/main" id="{753C4B46-30C0-47D5-ADF9-E78D7902B15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898" y="0"/>
            <a:ext cx="11856204" cy="1637073"/>
          </a:xfrm>
        </p:spPr>
      </p:pic>
      <p:sp>
        <p:nvSpPr>
          <p:cNvPr id="2" name="Naslov 1">
            <a:extLst>
              <a:ext uri="{FF2B5EF4-FFF2-40B4-BE49-F238E27FC236}">
                <a16:creationId xmlns:a16="http://schemas.microsoft.com/office/drawing/2014/main" id="{EA85DDD9-3D5C-4D57-84C5-6E6FA699536D}"/>
              </a:ext>
            </a:extLst>
          </p:cNvPr>
          <p:cNvSpPr>
            <a:spLocks noGrp="1"/>
          </p:cNvSpPr>
          <p:nvPr>
            <p:ph type="title"/>
          </p:nvPr>
        </p:nvSpPr>
        <p:spPr>
          <a:xfrm>
            <a:off x="4030850" y="155754"/>
            <a:ext cx="10515600" cy="1325563"/>
          </a:xfrm>
        </p:spPr>
        <p:txBody>
          <a:bodyPr/>
          <a:lstStyle/>
          <a:p>
            <a:r>
              <a:rPr lang="sl-SI" b="1" dirty="0">
                <a:solidFill>
                  <a:schemeClr val="accent2"/>
                </a:solidFill>
              </a:rPr>
              <a:t>Spodnje meje – omejitev vpisa</a:t>
            </a:r>
          </a:p>
        </p:txBody>
      </p:sp>
      <p:sp>
        <p:nvSpPr>
          <p:cNvPr id="6" name="PoljeZBesedilom 5">
            <a:extLst>
              <a:ext uri="{FF2B5EF4-FFF2-40B4-BE49-F238E27FC236}">
                <a16:creationId xmlns:a16="http://schemas.microsoft.com/office/drawing/2014/main" id="{24C65E0A-D37B-488C-954D-E7018B2034F0}"/>
              </a:ext>
            </a:extLst>
          </p:cNvPr>
          <p:cNvSpPr txBox="1"/>
          <p:nvPr/>
        </p:nvSpPr>
        <p:spPr>
          <a:xfrm>
            <a:off x="167898" y="1808599"/>
            <a:ext cx="7353947" cy="4893647"/>
          </a:xfrm>
          <a:prstGeom prst="rect">
            <a:avLst/>
          </a:prstGeom>
          <a:noFill/>
        </p:spPr>
        <p:txBody>
          <a:bodyPr wrap="square" rtlCol="0">
            <a:spAutoFit/>
          </a:bodyPr>
          <a:lstStyle/>
          <a:p>
            <a:pPr marL="457200" indent="-457200">
              <a:buFont typeface="Arial" panose="020B0604020202020204" pitchFamily="34" charset="0"/>
              <a:buChar char="•"/>
            </a:pPr>
            <a:r>
              <a:rPr lang="sl-SI" sz="2400" dirty="0"/>
              <a:t>Spodnja meja točk oziroma minimum za vpis predstavlja najmanjše število točk prijavljenih učencev, ki so potrebne za vpis na program.</a:t>
            </a:r>
          </a:p>
          <a:p>
            <a:pPr marL="457200" indent="-457200">
              <a:buFont typeface="Arial" panose="020B0604020202020204" pitchFamily="34" charset="0"/>
              <a:buChar char="•"/>
            </a:pPr>
            <a:endParaRPr lang="sl-SI" sz="2400" dirty="0"/>
          </a:p>
          <a:p>
            <a:pPr marL="457200" indent="-457200">
              <a:buFont typeface="Arial" panose="020B0604020202020204" pitchFamily="34" charset="0"/>
              <a:buChar char="•"/>
            </a:pPr>
            <a:r>
              <a:rPr lang="sl-SI" sz="2400" b="1" dirty="0"/>
              <a:t>Število točk se upošteva le takrat, ko ima program omejitev vpisa, drugače pa ne.</a:t>
            </a:r>
          </a:p>
          <a:p>
            <a:endParaRPr lang="sl-SI" sz="2400" dirty="0"/>
          </a:p>
          <a:p>
            <a:pPr marL="457200" indent="-457200">
              <a:buFont typeface="Arial" panose="020B0604020202020204" pitchFamily="34" charset="0"/>
              <a:buChar char="•"/>
            </a:pPr>
            <a:r>
              <a:rPr lang="sl-SI" sz="2400" b="1" dirty="0"/>
              <a:t>Spodnja meja točk za vpis na program ni vnaprej določena, </a:t>
            </a:r>
            <a:r>
              <a:rPr lang="sl-SI" sz="2400" dirty="0"/>
              <a:t>ampak se določi na podlagi seštevka točk prijavljenih na program (višje število točk, kot jih imajo prijavljeni učenci, višja je spodnja meja točk za vpis na program z omejitvijo vpisa). </a:t>
            </a:r>
            <a:r>
              <a:rPr lang="sl-SI" sz="2400" b="1" dirty="0"/>
              <a:t>To velja tako za prvi kot tudi drugi krog izbirnega postopka.</a:t>
            </a:r>
          </a:p>
        </p:txBody>
      </p:sp>
      <p:sp>
        <p:nvSpPr>
          <p:cNvPr id="7" name="object 14">
            <a:extLst>
              <a:ext uri="{FF2B5EF4-FFF2-40B4-BE49-F238E27FC236}">
                <a16:creationId xmlns:a16="http://schemas.microsoft.com/office/drawing/2014/main" id="{BAEFEABB-9639-40CD-8E02-5983F141F1AB}"/>
              </a:ext>
            </a:extLst>
          </p:cNvPr>
          <p:cNvSpPr/>
          <p:nvPr/>
        </p:nvSpPr>
        <p:spPr>
          <a:xfrm>
            <a:off x="8183105" y="2929179"/>
            <a:ext cx="3345554" cy="3300384"/>
          </a:xfrm>
          <a:custGeom>
            <a:avLst/>
            <a:gdLst/>
            <a:ahLst/>
            <a:cxnLst/>
            <a:rect l="l" t="t" r="r" b="b"/>
            <a:pathLst>
              <a:path w="4429759" h="4102734">
                <a:moveTo>
                  <a:pt x="528218" y="3176054"/>
                </a:moveTo>
                <a:lnTo>
                  <a:pt x="522770" y="3149015"/>
                </a:lnTo>
                <a:lnTo>
                  <a:pt x="507873" y="3126930"/>
                </a:lnTo>
                <a:lnTo>
                  <a:pt x="485800" y="3112046"/>
                </a:lnTo>
                <a:lnTo>
                  <a:pt x="458774" y="3106585"/>
                </a:lnTo>
                <a:lnTo>
                  <a:pt x="389318" y="3106585"/>
                </a:lnTo>
                <a:lnTo>
                  <a:pt x="389318" y="3245523"/>
                </a:lnTo>
                <a:lnTo>
                  <a:pt x="389318" y="3963441"/>
                </a:lnTo>
                <a:lnTo>
                  <a:pt x="138899" y="3963441"/>
                </a:lnTo>
                <a:lnTo>
                  <a:pt x="138899" y="3245523"/>
                </a:lnTo>
                <a:lnTo>
                  <a:pt x="389318" y="3245523"/>
                </a:lnTo>
                <a:lnTo>
                  <a:pt x="389318" y="3106585"/>
                </a:lnTo>
                <a:lnTo>
                  <a:pt x="69443" y="3106585"/>
                </a:lnTo>
                <a:lnTo>
                  <a:pt x="42418" y="3112046"/>
                </a:lnTo>
                <a:lnTo>
                  <a:pt x="20345" y="3126930"/>
                </a:lnTo>
                <a:lnTo>
                  <a:pt x="5461" y="3149015"/>
                </a:lnTo>
                <a:lnTo>
                  <a:pt x="0" y="3176054"/>
                </a:lnTo>
                <a:lnTo>
                  <a:pt x="0" y="4032910"/>
                </a:lnTo>
                <a:lnTo>
                  <a:pt x="5461" y="4059948"/>
                </a:lnTo>
                <a:lnTo>
                  <a:pt x="20345" y="4082034"/>
                </a:lnTo>
                <a:lnTo>
                  <a:pt x="42418" y="4096918"/>
                </a:lnTo>
                <a:lnTo>
                  <a:pt x="69443" y="4102379"/>
                </a:lnTo>
                <a:lnTo>
                  <a:pt x="458774" y="4102379"/>
                </a:lnTo>
                <a:lnTo>
                  <a:pt x="485800" y="4096918"/>
                </a:lnTo>
                <a:lnTo>
                  <a:pt x="507873" y="4082034"/>
                </a:lnTo>
                <a:lnTo>
                  <a:pt x="522770" y="4059948"/>
                </a:lnTo>
                <a:lnTo>
                  <a:pt x="528218" y="4032910"/>
                </a:lnTo>
                <a:lnTo>
                  <a:pt x="528218" y="3963441"/>
                </a:lnTo>
                <a:lnTo>
                  <a:pt x="528218" y="3245523"/>
                </a:lnTo>
                <a:lnTo>
                  <a:pt x="528218" y="3176054"/>
                </a:lnTo>
                <a:close/>
              </a:path>
              <a:path w="4429759" h="4102734">
                <a:moveTo>
                  <a:pt x="1503502" y="2654439"/>
                </a:moveTo>
                <a:lnTo>
                  <a:pt x="1498041" y="2627401"/>
                </a:lnTo>
                <a:lnTo>
                  <a:pt x="1483169" y="2605316"/>
                </a:lnTo>
                <a:lnTo>
                  <a:pt x="1461096" y="2590431"/>
                </a:lnTo>
                <a:lnTo>
                  <a:pt x="1434045" y="2584970"/>
                </a:lnTo>
                <a:lnTo>
                  <a:pt x="1364602" y="2584970"/>
                </a:lnTo>
                <a:lnTo>
                  <a:pt x="1364602" y="2723908"/>
                </a:lnTo>
                <a:lnTo>
                  <a:pt x="1364602" y="3963441"/>
                </a:lnTo>
                <a:lnTo>
                  <a:pt x="1114183" y="3963441"/>
                </a:lnTo>
                <a:lnTo>
                  <a:pt x="1114183" y="2723908"/>
                </a:lnTo>
                <a:lnTo>
                  <a:pt x="1364602" y="2723908"/>
                </a:lnTo>
                <a:lnTo>
                  <a:pt x="1364602" y="2584970"/>
                </a:lnTo>
                <a:lnTo>
                  <a:pt x="1044727" y="2584970"/>
                </a:lnTo>
                <a:lnTo>
                  <a:pt x="1017701" y="2590431"/>
                </a:lnTo>
                <a:lnTo>
                  <a:pt x="995629" y="2605316"/>
                </a:lnTo>
                <a:lnTo>
                  <a:pt x="980732" y="2627401"/>
                </a:lnTo>
                <a:lnTo>
                  <a:pt x="975271" y="2654439"/>
                </a:lnTo>
                <a:lnTo>
                  <a:pt x="975271" y="4032910"/>
                </a:lnTo>
                <a:lnTo>
                  <a:pt x="980732" y="4059948"/>
                </a:lnTo>
                <a:lnTo>
                  <a:pt x="995629" y="4082034"/>
                </a:lnTo>
                <a:lnTo>
                  <a:pt x="1017701" y="4096918"/>
                </a:lnTo>
                <a:lnTo>
                  <a:pt x="1044727" y="4102379"/>
                </a:lnTo>
                <a:lnTo>
                  <a:pt x="1434045" y="4102379"/>
                </a:lnTo>
                <a:lnTo>
                  <a:pt x="1461096" y="4096918"/>
                </a:lnTo>
                <a:lnTo>
                  <a:pt x="1483169" y="4082034"/>
                </a:lnTo>
                <a:lnTo>
                  <a:pt x="1498041" y="4059948"/>
                </a:lnTo>
                <a:lnTo>
                  <a:pt x="1503502" y="4032910"/>
                </a:lnTo>
                <a:lnTo>
                  <a:pt x="1503502" y="3963441"/>
                </a:lnTo>
                <a:lnTo>
                  <a:pt x="1503502" y="2723908"/>
                </a:lnTo>
                <a:lnTo>
                  <a:pt x="1503502" y="2654439"/>
                </a:lnTo>
                <a:close/>
              </a:path>
              <a:path w="4429759" h="4102734">
                <a:moveTo>
                  <a:pt x="2478786" y="2132812"/>
                </a:moveTo>
                <a:lnTo>
                  <a:pt x="2473337" y="2105774"/>
                </a:lnTo>
                <a:lnTo>
                  <a:pt x="2458453" y="2083689"/>
                </a:lnTo>
                <a:lnTo>
                  <a:pt x="2436380" y="2068804"/>
                </a:lnTo>
                <a:lnTo>
                  <a:pt x="2409342" y="2063343"/>
                </a:lnTo>
                <a:lnTo>
                  <a:pt x="2339886" y="2063343"/>
                </a:lnTo>
                <a:lnTo>
                  <a:pt x="2339886" y="2202281"/>
                </a:lnTo>
                <a:lnTo>
                  <a:pt x="2339886" y="3963441"/>
                </a:lnTo>
                <a:lnTo>
                  <a:pt x="2089467" y="3963441"/>
                </a:lnTo>
                <a:lnTo>
                  <a:pt x="2089467" y="2202281"/>
                </a:lnTo>
                <a:lnTo>
                  <a:pt x="2339886" y="2202281"/>
                </a:lnTo>
                <a:lnTo>
                  <a:pt x="2339886" y="2063343"/>
                </a:lnTo>
                <a:lnTo>
                  <a:pt x="2020011" y="2063343"/>
                </a:lnTo>
                <a:lnTo>
                  <a:pt x="1992985" y="2068804"/>
                </a:lnTo>
                <a:lnTo>
                  <a:pt x="1970913" y="2083689"/>
                </a:lnTo>
                <a:lnTo>
                  <a:pt x="1956015" y="2105774"/>
                </a:lnTo>
                <a:lnTo>
                  <a:pt x="1950567" y="2132812"/>
                </a:lnTo>
                <a:lnTo>
                  <a:pt x="1950567" y="4032910"/>
                </a:lnTo>
                <a:lnTo>
                  <a:pt x="1956015" y="4059948"/>
                </a:lnTo>
                <a:lnTo>
                  <a:pt x="1970913" y="4082034"/>
                </a:lnTo>
                <a:lnTo>
                  <a:pt x="1992985" y="4096918"/>
                </a:lnTo>
                <a:lnTo>
                  <a:pt x="2020011" y="4102379"/>
                </a:lnTo>
                <a:lnTo>
                  <a:pt x="2409342" y="4102379"/>
                </a:lnTo>
                <a:lnTo>
                  <a:pt x="2436380" y="4096918"/>
                </a:lnTo>
                <a:lnTo>
                  <a:pt x="2458453" y="4082034"/>
                </a:lnTo>
                <a:lnTo>
                  <a:pt x="2473337" y="4059948"/>
                </a:lnTo>
                <a:lnTo>
                  <a:pt x="2478786" y="4032910"/>
                </a:lnTo>
                <a:lnTo>
                  <a:pt x="2478786" y="3963441"/>
                </a:lnTo>
                <a:lnTo>
                  <a:pt x="2478786" y="2202281"/>
                </a:lnTo>
                <a:lnTo>
                  <a:pt x="2478786" y="2132812"/>
                </a:lnTo>
                <a:close/>
              </a:path>
              <a:path w="4429759" h="4102734">
                <a:moveTo>
                  <a:pt x="3454069" y="1611198"/>
                </a:moveTo>
                <a:lnTo>
                  <a:pt x="3448608" y="1584159"/>
                </a:lnTo>
                <a:lnTo>
                  <a:pt x="3433724" y="1562074"/>
                </a:lnTo>
                <a:lnTo>
                  <a:pt x="3411651" y="1547190"/>
                </a:lnTo>
                <a:lnTo>
                  <a:pt x="3384613" y="1541729"/>
                </a:lnTo>
                <a:lnTo>
                  <a:pt x="3315157" y="1541729"/>
                </a:lnTo>
                <a:lnTo>
                  <a:pt x="3315157" y="1680667"/>
                </a:lnTo>
                <a:lnTo>
                  <a:pt x="3315157" y="3963441"/>
                </a:lnTo>
                <a:lnTo>
                  <a:pt x="3064776" y="3963441"/>
                </a:lnTo>
                <a:lnTo>
                  <a:pt x="3064776" y="1680667"/>
                </a:lnTo>
                <a:lnTo>
                  <a:pt x="3315157" y="1680667"/>
                </a:lnTo>
                <a:lnTo>
                  <a:pt x="3315157" y="1541729"/>
                </a:lnTo>
                <a:lnTo>
                  <a:pt x="2995320" y="1541729"/>
                </a:lnTo>
                <a:lnTo>
                  <a:pt x="2968282" y="1547190"/>
                </a:lnTo>
                <a:lnTo>
                  <a:pt x="2946209" y="1562074"/>
                </a:lnTo>
                <a:lnTo>
                  <a:pt x="2931325" y="1584159"/>
                </a:lnTo>
                <a:lnTo>
                  <a:pt x="2925876" y="1611198"/>
                </a:lnTo>
                <a:lnTo>
                  <a:pt x="2925876" y="4032910"/>
                </a:lnTo>
                <a:lnTo>
                  <a:pt x="2931325" y="4059948"/>
                </a:lnTo>
                <a:lnTo>
                  <a:pt x="2946209" y="4082034"/>
                </a:lnTo>
                <a:lnTo>
                  <a:pt x="2968282" y="4096918"/>
                </a:lnTo>
                <a:lnTo>
                  <a:pt x="2995320" y="4102379"/>
                </a:lnTo>
                <a:lnTo>
                  <a:pt x="3384613" y="4102379"/>
                </a:lnTo>
                <a:lnTo>
                  <a:pt x="3411651" y="4096918"/>
                </a:lnTo>
                <a:lnTo>
                  <a:pt x="3433724" y="4082034"/>
                </a:lnTo>
                <a:lnTo>
                  <a:pt x="3448608" y="4059948"/>
                </a:lnTo>
                <a:lnTo>
                  <a:pt x="3454069" y="4032910"/>
                </a:lnTo>
                <a:lnTo>
                  <a:pt x="3454069" y="3963441"/>
                </a:lnTo>
                <a:lnTo>
                  <a:pt x="3454069" y="1680667"/>
                </a:lnTo>
                <a:lnTo>
                  <a:pt x="3454069" y="1611198"/>
                </a:lnTo>
                <a:close/>
              </a:path>
              <a:path w="4429759" h="4102734">
                <a:moveTo>
                  <a:pt x="4068102" y="146850"/>
                </a:moveTo>
                <a:lnTo>
                  <a:pt x="4052252" y="105244"/>
                </a:lnTo>
                <a:lnTo>
                  <a:pt x="4013936" y="81661"/>
                </a:lnTo>
                <a:lnTo>
                  <a:pt x="3651923" y="571"/>
                </a:lnTo>
                <a:lnTo>
                  <a:pt x="3624351" y="0"/>
                </a:lnTo>
                <a:lnTo>
                  <a:pt x="3599548" y="9715"/>
                </a:lnTo>
                <a:lnTo>
                  <a:pt x="3580206" y="28003"/>
                </a:lnTo>
                <a:lnTo>
                  <a:pt x="3568979" y="53174"/>
                </a:lnTo>
                <a:lnTo>
                  <a:pt x="3568395" y="80772"/>
                </a:lnTo>
                <a:lnTo>
                  <a:pt x="3578098" y="105575"/>
                </a:lnTo>
                <a:lnTo>
                  <a:pt x="3596386" y="124929"/>
                </a:lnTo>
                <a:lnTo>
                  <a:pt x="3621582" y="136144"/>
                </a:lnTo>
                <a:lnTo>
                  <a:pt x="3820744" y="180797"/>
                </a:lnTo>
                <a:lnTo>
                  <a:pt x="3745153" y="228028"/>
                </a:lnTo>
                <a:lnTo>
                  <a:pt x="3667976" y="275526"/>
                </a:lnTo>
                <a:lnTo>
                  <a:pt x="3589286" y="323240"/>
                </a:lnTo>
                <a:lnTo>
                  <a:pt x="3509111" y="371170"/>
                </a:lnTo>
                <a:lnTo>
                  <a:pt x="3427514" y="419277"/>
                </a:lnTo>
                <a:lnTo>
                  <a:pt x="3344519" y="467537"/>
                </a:lnTo>
                <a:lnTo>
                  <a:pt x="3260191" y="515924"/>
                </a:lnTo>
                <a:lnTo>
                  <a:pt x="3174568" y="564426"/>
                </a:lnTo>
                <a:lnTo>
                  <a:pt x="3087713" y="613003"/>
                </a:lnTo>
                <a:lnTo>
                  <a:pt x="2999638" y="661631"/>
                </a:lnTo>
                <a:lnTo>
                  <a:pt x="2910421" y="710298"/>
                </a:lnTo>
                <a:lnTo>
                  <a:pt x="2820098" y="758964"/>
                </a:lnTo>
                <a:lnTo>
                  <a:pt x="2728722" y="807605"/>
                </a:lnTo>
                <a:lnTo>
                  <a:pt x="2636316" y="856208"/>
                </a:lnTo>
                <a:lnTo>
                  <a:pt x="2542959" y="904748"/>
                </a:lnTo>
                <a:lnTo>
                  <a:pt x="2448674" y="953185"/>
                </a:lnTo>
                <a:lnTo>
                  <a:pt x="2353513" y="1001509"/>
                </a:lnTo>
                <a:lnTo>
                  <a:pt x="2257539" y="1049680"/>
                </a:lnTo>
                <a:lnTo>
                  <a:pt x="2160765" y="1097686"/>
                </a:lnTo>
                <a:lnTo>
                  <a:pt x="2063267" y="1145501"/>
                </a:lnTo>
                <a:lnTo>
                  <a:pt x="1965083" y="1193088"/>
                </a:lnTo>
                <a:lnTo>
                  <a:pt x="1866252" y="1240447"/>
                </a:lnTo>
                <a:lnTo>
                  <a:pt x="1766836" y="1287513"/>
                </a:lnTo>
                <a:lnTo>
                  <a:pt x="1666862" y="1334300"/>
                </a:lnTo>
                <a:lnTo>
                  <a:pt x="1566392" y="1380769"/>
                </a:lnTo>
                <a:lnTo>
                  <a:pt x="1467624" y="1425892"/>
                </a:lnTo>
                <a:lnTo>
                  <a:pt x="1370977" y="1469517"/>
                </a:lnTo>
                <a:lnTo>
                  <a:pt x="1274457" y="1512608"/>
                </a:lnTo>
                <a:lnTo>
                  <a:pt x="1178102" y="1555127"/>
                </a:lnTo>
                <a:lnTo>
                  <a:pt x="1081913" y="1597075"/>
                </a:lnTo>
                <a:lnTo>
                  <a:pt x="985939" y="1638439"/>
                </a:lnTo>
                <a:lnTo>
                  <a:pt x="890193" y="1679206"/>
                </a:lnTo>
                <a:lnTo>
                  <a:pt x="794715" y="1719364"/>
                </a:lnTo>
                <a:lnTo>
                  <a:pt x="699516" y="1758911"/>
                </a:lnTo>
                <a:lnTo>
                  <a:pt x="604634" y="1797824"/>
                </a:lnTo>
                <a:lnTo>
                  <a:pt x="510095" y="1836089"/>
                </a:lnTo>
                <a:lnTo>
                  <a:pt x="415937" y="1873707"/>
                </a:lnTo>
                <a:lnTo>
                  <a:pt x="322160" y="1910664"/>
                </a:lnTo>
                <a:lnTo>
                  <a:pt x="228815" y="1946935"/>
                </a:lnTo>
                <a:lnTo>
                  <a:pt x="182308" y="1964817"/>
                </a:lnTo>
                <a:lnTo>
                  <a:pt x="159016" y="1979587"/>
                </a:lnTo>
                <a:lnTo>
                  <a:pt x="143738" y="2001393"/>
                </a:lnTo>
                <a:lnTo>
                  <a:pt x="137731" y="2027351"/>
                </a:lnTo>
                <a:lnTo>
                  <a:pt x="142303" y="2054555"/>
                </a:lnTo>
                <a:lnTo>
                  <a:pt x="152984" y="2073186"/>
                </a:lnTo>
                <a:lnTo>
                  <a:pt x="168236" y="2087245"/>
                </a:lnTo>
                <a:lnTo>
                  <a:pt x="186728" y="2096109"/>
                </a:lnTo>
                <a:lnTo>
                  <a:pt x="207162" y="2099195"/>
                </a:lnTo>
                <a:lnTo>
                  <a:pt x="215442" y="2099195"/>
                </a:lnTo>
                <a:lnTo>
                  <a:pt x="322465" y="2059673"/>
                </a:lnTo>
                <a:lnTo>
                  <a:pt x="413321" y="2024138"/>
                </a:lnTo>
                <a:lnTo>
                  <a:pt x="504571" y="1987981"/>
                </a:lnTo>
                <a:lnTo>
                  <a:pt x="596188" y="1951202"/>
                </a:lnTo>
                <a:lnTo>
                  <a:pt x="688136" y="1913813"/>
                </a:lnTo>
                <a:lnTo>
                  <a:pt x="780389" y="1875828"/>
                </a:lnTo>
                <a:lnTo>
                  <a:pt x="872934" y="1837245"/>
                </a:lnTo>
                <a:lnTo>
                  <a:pt x="965746" y="1798091"/>
                </a:lnTo>
                <a:lnTo>
                  <a:pt x="1058786" y="1758378"/>
                </a:lnTo>
                <a:lnTo>
                  <a:pt x="1152042" y="1718106"/>
                </a:lnTo>
                <a:lnTo>
                  <a:pt x="1245489" y="1677276"/>
                </a:lnTo>
                <a:lnTo>
                  <a:pt x="1339100" y="1635925"/>
                </a:lnTo>
                <a:lnTo>
                  <a:pt x="1432839" y="1594040"/>
                </a:lnTo>
                <a:lnTo>
                  <a:pt x="1526705" y="1551635"/>
                </a:lnTo>
                <a:lnTo>
                  <a:pt x="1623415" y="1507451"/>
                </a:lnTo>
                <a:lnTo>
                  <a:pt x="1722564" y="1461617"/>
                </a:lnTo>
                <a:lnTo>
                  <a:pt x="1821230" y="1415465"/>
                </a:lnTo>
                <a:lnTo>
                  <a:pt x="1919376" y="1369021"/>
                </a:lnTo>
                <a:lnTo>
                  <a:pt x="2016950" y="1322311"/>
                </a:lnTo>
                <a:lnTo>
                  <a:pt x="2113915" y="1275372"/>
                </a:lnTo>
                <a:lnTo>
                  <a:pt x="2210231" y="1228204"/>
                </a:lnTo>
                <a:lnTo>
                  <a:pt x="2305837" y="1180833"/>
                </a:lnTo>
                <a:lnTo>
                  <a:pt x="2400706" y="1133297"/>
                </a:lnTo>
                <a:lnTo>
                  <a:pt x="2494788" y="1085621"/>
                </a:lnTo>
                <a:lnTo>
                  <a:pt x="2588044" y="1037818"/>
                </a:lnTo>
                <a:lnTo>
                  <a:pt x="2680411" y="989914"/>
                </a:lnTo>
                <a:lnTo>
                  <a:pt x="2771864" y="941933"/>
                </a:lnTo>
                <a:lnTo>
                  <a:pt x="2862364" y="893902"/>
                </a:lnTo>
                <a:lnTo>
                  <a:pt x="2951848" y="845832"/>
                </a:lnTo>
                <a:lnTo>
                  <a:pt x="3040278" y="797763"/>
                </a:lnTo>
                <a:lnTo>
                  <a:pt x="3127603" y="749719"/>
                </a:lnTo>
                <a:lnTo>
                  <a:pt x="3213798" y="701713"/>
                </a:lnTo>
                <a:lnTo>
                  <a:pt x="3298812" y="653770"/>
                </a:lnTo>
                <a:lnTo>
                  <a:pt x="3382594" y="605917"/>
                </a:lnTo>
                <a:lnTo>
                  <a:pt x="3465106" y="558190"/>
                </a:lnTo>
                <a:lnTo>
                  <a:pt x="3546297" y="510590"/>
                </a:lnTo>
                <a:lnTo>
                  <a:pt x="3626116" y="463143"/>
                </a:lnTo>
                <a:lnTo>
                  <a:pt x="3704552" y="415886"/>
                </a:lnTo>
                <a:lnTo>
                  <a:pt x="3781526" y="368846"/>
                </a:lnTo>
                <a:lnTo>
                  <a:pt x="3857002" y="322033"/>
                </a:lnTo>
                <a:lnTo>
                  <a:pt x="3894175" y="298716"/>
                </a:lnTo>
                <a:lnTo>
                  <a:pt x="3849928" y="496430"/>
                </a:lnTo>
                <a:lnTo>
                  <a:pt x="3859047" y="548805"/>
                </a:lnTo>
                <a:lnTo>
                  <a:pt x="3902532" y="579399"/>
                </a:lnTo>
                <a:lnTo>
                  <a:pt x="3912730" y="581088"/>
                </a:lnTo>
                <a:lnTo>
                  <a:pt x="3917759" y="581088"/>
                </a:lnTo>
                <a:lnTo>
                  <a:pt x="3960825" y="566051"/>
                </a:lnTo>
                <a:lnTo>
                  <a:pt x="3985476" y="526783"/>
                </a:lnTo>
                <a:lnTo>
                  <a:pt x="4066959" y="162166"/>
                </a:lnTo>
                <a:lnTo>
                  <a:pt x="4068102" y="146850"/>
                </a:lnTo>
                <a:close/>
              </a:path>
              <a:path w="4429759" h="4102734">
                <a:moveTo>
                  <a:pt x="4429379" y="1089571"/>
                </a:moveTo>
                <a:lnTo>
                  <a:pt x="4423918" y="1062545"/>
                </a:lnTo>
                <a:lnTo>
                  <a:pt x="4409033" y="1040460"/>
                </a:lnTo>
                <a:lnTo>
                  <a:pt x="4386961" y="1025563"/>
                </a:lnTo>
                <a:lnTo>
                  <a:pt x="4359922" y="1020102"/>
                </a:lnTo>
                <a:lnTo>
                  <a:pt x="4290479" y="1020102"/>
                </a:lnTo>
                <a:lnTo>
                  <a:pt x="4290479" y="1159052"/>
                </a:lnTo>
                <a:lnTo>
                  <a:pt x="4290479" y="3963441"/>
                </a:lnTo>
                <a:lnTo>
                  <a:pt x="4040047" y="3963441"/>
                </a:lnTo>
                <a:lnTo>
                  <a:pt x="4040047" y="1159052"/>
                </a:lnTo>
                <a:lnTo>
                  <a:pt x="4290479" y="1159052"/>
                </a:lnTo>
                <a:lnTo>
                  <a:pt x="4290479" y="1020102"/>
                </a:lnTo>
                <a:lnTo>
                  <a:pt x="3970604" y="1020102"/>
                </a:lnTo>
                <a:lnTo>
                  <a:pt x="3943566" y="1025563"/>
                </a:lnTo>
                <a:lnTo>
                  <a:pt x="3921493" y="1040460"/>
                </a:lnTo>
                <a:lnTo>
                  <a:pt x="3906609" y="1062545"/>
                </a:lnTo>
                <a:lnTo>
                  <a:pt x="3901148" y="1089571"/>
                </a:lnTo>
                <a:lnTo>
                  <a:pt x="3901148" y="4032910"/>
                </a:lnTo>
                <a:lnTo>
                  <a:pt x="3906609" y="4059948"/>
                </a:lnTo>
                <a:lnTo>
                  <a:pt x="3921493" y="4082034"/>
                </a:lnTo>
                <a:lnTo>
                  <a:pt x="3943566" y="4096918"/>
                </a:lnTo>
                <a:lnTo>
                  <a:pt x="3970604" y="4102379"/>
                </a:lnTo>
                <a:lnTo>
                  <a:pt x="4359922" y="4102379"/>
                </a:lnTo>
                <a:lnTo>
                  <a:pt x="4386961" y="4096918"/>
                </a:lnTo>
                <a:lnTo>
                  <a:pt x="4409033" y="4082034"/>
                </a:lnTo>
                <a:lnTo>
                  <a:pt x="4423918" y="4059948"/>
                </a:lnTo>
                <a:lnTo>
                  <a:pt x="4429379" y="4032910"/>
                </a:lnTo>
                <a:lnTo>
                  <a:pt x="4429379" y="3963441"/>
                </a:lnTo>
                <a:lnTo>
                  <a:pt x="4429379" y="1159052"/>
                </a:lnTo>
                <a:lnTo>
                  <a:pt x="4429379" y="1089571"/>
                </a:lnTo>
                <a:close/>
              </a:path>
            </a:pathLst>
          </a:custGeom>
          <a:solidFill>
            <a:srgbClr val="252525"/>
          </a:solidFill>
        </p:spPr>
        <p:txBody>
          <a:bodyPr wrap="square" lIns="0" tIns="0" rIns="0" bIns="0" rtlCol="0"/>
          <a:lstStyle/>
          <a:p>
            <a:endParaRPr dirty="0"/>
          </a:p>
        </p:txBody>
      </p:sp>
    </p:spTree>
    <p:extLst>
      <p:ext uri="{BB962C8B-B14F-4D97-AF65-F5344CB8AC3E}">
        <p14:creationId xmlns:p14="http://schemas.microsoft.com/office/powerpoint/2010/main" val="190602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ject 13">
            <a:extLst>
              <a:ext uri="{FF2B5EF4-FFF2-40B4-BE49-F238E27FC236}">
                <a16:creationId xmlns:a16="http://schemas.microsoft.com/office/drawing/2014/main" id="{2147B8FE-ED9A-4F79-822D-BCFCCC6BA1FD}"/>
              </a:ext>
            </a:extLst>
          </p:cNvPr>
          <p:cNvPicPr/>
          <p:nvPr/>
        </p:nvPicPr>
        <p:blipFill>
          <a:blip r:embed="rId2" cstate="print">
            <a:alphaModFix amt="70000"/>
          </a:blip>
          <a:stretch>
            <a:fillRect/>
          </a:stretch>
        </p:blipFill>
        <p:spPr>
          <a:xfrm>
            <a:off x="6678479" y="2894077"/>
            <a:ext cx="5513521" cy="3963923"/>
          </a:xfrm>
          <a:prstGeom prst="rect">
            <a:avLst/>
          </a:prstGeom>
        </p:spPr>
      </p:pic>
      <p:pic>
        <p:nvPicPr>
          <p:cNvPr id="5" name="Označba mesta vsebine 4">
            <a:extLst>
              <a:ext uri="{FF2B5EF4-FFF2-40B4-BE49-F238E27FC236}">
                <a16:creationId xmlns:a16="http://schemas.microsoft.com/office/drawing/2014/main" id="{82D255AB-BE96-426F-8FD9-AC80BB6F3CF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159" y="-1"/>
            <a:ext cx="12057681" cy="1689315"/>
          </a:xfrm>
        </p:spPr>
      </p:pic>
      <p:sp>
        <p:nvSpPr>
          <p:cNvPr id="7" name="Naslov 6">
            <a:extLst>
              <a:ext uri="{FF2B5EF4-FFF2-40B4-BE49-F238E27FC236}">
                <a16:creationId xmlns:a16="http://schemas.microsoft.com/office/drawing/2014/main" id="{0C0836BA-E061-461F-AF6E-90D006A9F30C}"/>
              </a:ext>
            </a:extLst>
          </p:cNvPr>
          <p:cNvSpPr>
            <a:spLocks noGrp="1"/>
          </p:cNvSpPr>
          <p:nvPr>
            <p:ph type="title"/>
          </p:nvPr>
        </p:nvSpPr>
        <p:spPr>
          <a:xfrm>
            <a:off x="3169969" y="177567"/>
            <a:ext cx="8832743" cy="1325563"/>
          </a:xfrm>
        </p:spPr>
        <p:txBody>
          <a:bodyPr>
            <a:normAutofit/>
          </a:bodyPr>
          <a:lstStyle/>
          <a:p>
            <a:pPr algn="ctr"/>
            <a:r>
              <a:rPr lang="sl-SI" sz="2800" b="1" dirty="0">
                <a:solidFill>
                  <a:schemeClr val="accent2"/>
                </a:solidFill>
              </a:rPr>
              <a:t>Od prijavnega roka do zaključka prenosa prijavnic </a:t>
            </a:r>
            <a:br>
              <a:rPr lang="sl-SI" sz="2800" b="1" dirty="0">
                <a:solidFill>
                  <a:schemeClr val="accent2"/>
                </a:solidFill>
              </a:rPr>
            </a:br>
            <a:r>
              <a:rPr lang="sl-SI" sz="2800" b="1" dirty="0">
                <a:solidFill>
                  <a:schemeClr val="accent2"/>
                </a:solidFill>
              </a:rPr>
              <a:t>(od 2.4.2026 – 6.5.2026 do 15.ure)</a:t>
            </a:r>
          </a:p>
        </p:txBody>
      </p:sp>
      <p:sp>
        <p:nvSpPr>
          <p:cNvPr id="2" name="PoljeZBesedilom 1">
            <a:extLst>
              <a:ext uri="{FF2B5EF4-FFF2-40B4-BE49-F238E27FC236}">
                <a16:creationId xmlns:a16="http://schemas.microsoft.com/office/drawing/2014/main" id="{F34D0CDA-0906-43E4-BA28-61FE28236AF4}"/>
              </a:ext>
            </a:extLst>
          </p:cNvPr>
          <p:cNvSpPr txBox="1"/>
          <p:nvPr/>
        </p:nvSpPr>
        <p:spPr>
          <a:xfrm>
            <a:off x="185980" y="2065377"/>
            <a:ext cx="7888637" cy="4524315"/>
          </a:xfrm>
          <a:prstGeom prst="rect">
            <a:avLst/>
          </a:prstGeom>
          <a:noFill/>
        </p:spPr>
        <p:txBody>
          <a:bodyPr wrap="square" rtlCol="0">
            <a:spAutoFit/>
          </a:bodyPr>
          <a:lstStyle/>
          <a:p>
            <a:pPr marL="342900" indent="-342900">
              <a:buFont typeface="Arial" panose="020B0604020202020204" pitchFamily="34" charset="0"/>
              <a:buChar char="•"/>
            </a:pPr>
            <a:r>
              <a:rPr lang="sl-SI" sz="2400" dirty="0"/>
              <a:t>Na spletni strani naše šole bo objavljena tabela s številom prijavljenih učencev (po 21.4.2026) glede na število točk 7. in 8. razreda ter rezultatov NPZ. Podatki ti lahko služijo kot orientacija o umeščenosti glede na število točk drugih prijavljenih učencev. </a:t>
            </a:r>
          </a:p>
          <a:p>
            <a:pPr marL="342900" indent="-342900">
              <a:buFont typeface="Arial" panose="020B0604020202020204" pitchFamily="34" charset="0"/>
              <a:buChar char="•"/>
            </a:pPr>
            <a:endParaRPr lang="sl-SI" sz="2400" dirty="0"/>
          </a:p>
          <a:p>
            <a:pPr marL="342900" indent="-342900">
              <a:buFont typeface="Arial" panose="020B0604020202020204" pitchFamily="34" charset="0"/>
              <a:buChar char="•"/>
            </a:pPr>
            <a:r>
              <a:rPr lang="sl-SI" sz="2400" dirty="0"/>
              <a:t>POMEMBNO: v primeru, ko je na program prijavljenih več učencev, kot je prostih mest, se </a:t>
            </a:r>
            <a:r>
              <a:rPr lang="sl-SI" sz="2400" b="1" dirty="0"/>
              <a:t>spodnja</a:t>
            </a:r>
            <a:r>
              <a:rPr lang="sl-SI" sz="2400" dirty="0"/>
              <a:t> </a:t>
            </a:r>
            <a:r>
              <a:rPr lang="sl-SI" sz="2400" b="1" dirty="0"/>
              <a:t>meja </a:t>
            </a:r>
            <a:r>
              <a:rPr lang="sl-SI" sz="2400" dirty="0"/>
              <a:t>lahko določi le okvirno, saj še ni podatkov o ocenah 9. razreda. Poleg tega tudi ni nadomestnih podatkov iz NPZ za tiste, ki se jih niso udeležili iz opravičljivih razlogov.</a:t>
            </a:r>
          </a:p>
          <a:p>
            <a:pPr marL="342900" indent="-342900">
              <a:buFont typeface="Arial" panose="020B0604020202020204" pitchFamily="34" charset="0"/>
              <a:buChar char="•"/>
            </a:pPr>
            <a:endParaRPr lang="sl-SI" sz="2400" dirty="0"/>
          </a:p>
        </p:txBody>
      </p:sp>
      <p:pic>
        <p:nvPicPr>
          <p:cNvPr id="8" name="object 14">
            <a:extLst>
              <a:ext uri="{FF2B5EF4-FFF2-40B4-BE49-F238E27FC236}">
                <a16:creationId xmlns:a16="http://schemas.microsoft.com/office/drawing/2014/main" id="{A5E91157-5262-43F9-918E-D3F360499D0C}"/>
              </a:ext>
            </a:extLst>
          </p:cNvPr>
          <p:cNvPicPr/>
          <p:nvPr/>
        </p:nvPicPr>
        <p:blipFill>
          <a:blip r:embed="rId4" cstate="print">
            <a:alphaModFix amt="70000"/>
          </a:blip>
          <a:stretch>
            <a:fillRect/>
          </a:stretch>
        </p:blipFill>
        <p:spPr>
          <a:xfrm rot="294478">
            <a:off x="9357062" y="1815016"/>
            <a:ext cx="2587572" cy="1329423"/>
          </a:xfrm>
          <a:prstGeom prst="rect">
            <a:avLst/>
          </a:prstGeom>
        </p:spPr>
      </p:pic>
      <p:sp>
        <p:nvSpPr>
          <p:cNvPr id="3" name="PoljeZBesedilom 2">
            <a:extLst>
              <a:ext uri="{FF2B5EF4-FFF2-40B4-BE49-F238E27FC236}">
                <a16:creationId xmlns:a16="http://schemas.microsoft.com/office/drawing/2014/main" id="{9F1A88E0-4B73-4DFD-8E21-2E96BB47C37B}"/>
              </a:ext>
            </a:extLst>
          </p:cNvPr>
          <p:cNvSpPr txBox="1"/>
          <p:nvPr/>
        </p:nvSpPr>
        <p:spPr>
          <a:xfrm>
            <a:off x="9880706" y="2114025"/>
            <a:ext cx="1952786" cy="646331"/>
          </a:xfrm>
          <a:prstGeom prst="rect">
            <a:avLst/>
          </a:prstGeom>
          <a:noFill/>
        </p:spPr>
        <p:txBody>
          <a:bodyPr wrap="square" rtlCol="0">
            <a:spAutoFit/>
          </a:bodyPr>
          <a:lstStyle/>
          <a:p>
            <a:r>
              <a:rPr lang="sl-SI" i="1" dirty="0"/>
              <a:t>Na katero mesto sem uvrščena?</a:t>
            </a:r>
          </a:p>
        </p:txBody>
      </p:sp>
      <p:pic>
        <p:nvPicPr>
          <p:cNvPr id="9" name="object 15">
            <a:extLst>
              <a:ext uri="{FF2B5EF4-FFF2-40B4-BE49-F238E27FC236}">
                <a16:creationId xmlns:a16="http://schemas.microsoft.com/office/drawing/2014/main" id="{B27477AB-6E17-421B-BEE5-454CB61577C0}"/>
              </a:ext>
            </a:extLst>
          </p:cNvPr>
          <p:cNvPicPr/>
          <p:nvPr/>
        </p:nvPicPr>
        <p:blipFill>
          <a:blip r:embed="rId5" cstate="print"/>
          <a:stretch>
            <a:fillRect/>
          </a:stretch>
        </p:blipFill>
        <p:spPr>
          <a:xfrm>
            <a:off x="10237167" y="3185067"/>
            <a:ext cx="619932" cy="474889"/>
          </a:xfrm>
          <a:prstGeom prst="rect">
            <a:avLst/>
          </a:prstGeom>
        </p:spPr>
      </p:pic>
    </p:spTree>
    <p:extLst>
      <p:ext uri="{BB962C8B-B14F-4D97-AF65-F5344CB8AC3E}">
        <p14:creationId xmlns:p14="http://schemas.microsoft.com/office/powerpoint/2010/main" val="1636437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značba mesta vsebine 4">
            <a:extLst>
              <a:ext uri="{FF2B5EF4-FFF2-40B4-BE49-F238E27FC236}">
                <a16:creationId xmlns:a16="http://schemas.microsoft.com/office/drawing/2014/main" id="{82D255AB-BE96-426F-8FD9-AC80BB6F3C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159" y="-1"/>
            <a:ext cx="12057681" cy="1689315"/>
          </a:xfrm>
        </p:spPr>
      </p:pic>
      <p:sp>
        <p:nvSpPr>
          <p:cNvPr id="7" name="Naslov 6">
            <a:extLst>
              <a:ext uri="{FF2B5EF4-FFF2-40B4-BE49-F238E27FC236}">
                <a16:creationId xmlns:a16="http://schemas.microsoft.com/office/drawing/2014/main" id="{0C0836BA-E061-461F-AF6E-90D006A9F30C}"/>
              </a:ext>
            </a:extLst>
          </p:cNvPr>
          <p:cNvSpPr>
            <a:spLocks noGrp="1"/>
          </p:cNvSpPr>
          <p:nvPr>
            <p:ph type="title"/>
          </p:nvPr>
        </p:nvSpPr>
        <p:spPr>
          <a:xfrm>
            <a:off x="3860370" y="181874"/>
            <a:ext cx="10515600" cy="1325563"/>
          </a:xfrm>
        </p:spPr>
        <p:txBody>
          <a:bodyPr>
            <a:normAutofit/>
          </a:bodyPr>
          <a:lstStyle/>
          <a:p>
            <a:r>
              <a:rPr lang="sl-SI" sz="4000" b="1" dirty="0">
                <a:solidFill>
                  <a:schemeClr val="accent2"/>
                </a:solidFill>
              </a:rPr>
              <a:t>Prvi in drugi krog izbirnega postopka</a:t>
            </a:r>
          </a:p>
        </p:txBody>
      </p:sp>
      <p:sp>
        <p:nvSpPr>
          <p:cNvPr id="6" name="PoljeZBesedilom 5">
            <a:extLst>
              <a:ext uri="{FF2B5EF4-FFF2-40B4-BE49-F238E27FC236}">
                <a16:creationId xmlns:a16="http://schemas.microsoft.com/office/drawing/2014/main" id="{56B2EDA0-D05B-4FD7-B76C-985260AEA024}"/>
              </a:ext>
            </a:extLst>
          </p:cNvPr>
          <p:cNvSpPr txBox="1"/>
          <p:nvPr/>
        </p:nvSpPr>
        <p:spPr>
          <a:xfrm>
            <a:off x="278968" y="1871189"/>
            <a:ext cx="5817031" cy="4801314"/>
          </a:xfrm>
          <a:prstGeom prst="rect">
            <a:avLst/>
          </a:prstGeom>
          <a:noFill/>
        </p:spPr>
        <p:txBody>
          <a:bodyPr wrap="square" rtlCol="0">
            <a:spAutoFit/>
          </a:bodyPr>
          <a:lstStyle/>
          <a:p>
            <a:pPr algn="ctr"/>
            <a:r>
              <a:rPr lang="sl-SI" b="1" dirty="0"/>
              <a:t>OMEJITEV VPISA	</a:t>
            </a:r>
          </a:p>
          <a:p>
            <a:r>
              <a:rPr lang="sl-SI" dirty="0"/>
              <a:t>Če je do zaključka prenosa prijav na program prijavljenih več učencev kot je prostih mest, šola omeji vpis. Izbirni postopek je zato razdeljen na prvi in drugi krog.</a:t>
            </a:r>
          </a:p>
          <a:p>
            <a:endParaRPr lang="sl-SI" dirty="0"/>
          </a:p>
          <a:p>
            <a:pPr algn="ctr"/>
            <a:r>
              <a:rPr lang="sl-SI" b="1" dirty="0">
                <a:solidFill>
                  <a:schemeClr val="accent2"/>
                </a:solidFill>
              </a:rPr>
              <a:t>PRVI KROG IZBIRNEGA POSTOPKA</a:t>
            </a:r>
          </a:p>
          <a:p>
            <a:r>
              <a:rPr lang="sl-SI" dirty="0"/>
              <a:t>Sprejeti so vsi učenci, ki se po točkah razvrstijo na prvih 90 % razpisanih mest. Po uspešno zaključenem</a:t>
            </a:r>
          </a:p>
          <a:p>
            <a:r>
              <a:rPr lang="sl-SI" dirty="0"/>
              <a:t>9. razredu OŠ so sprejeti učenci vabljeni k vpisu.</a:t>
            </a:r>
          </a:p>
          <a:p>
            <a:endParaRPr lang="sl-SI" dirty="0"/>
          </a:p>
          <a:p>
            <a:pPr algn="ctr"/>
            <a:r>
              <a:rPr lang="sl-SI" b="1" dirty="0">
                <a:solidFill>
                  <a:schemeClr val="accent1"/>
                </a:solidFill>
              </a:rPr>
              <a:t>DRUGI KROG IZBIRNEGA POSTOPKA</a:t>
            </a:r>
          </a:p>
          <a:p>
            <a:r>
              <a:rPr lang="sl-SI" dirty="0"/>
              <a:t>Sodelujejo tisti učenci, ki so bili prijavljeni na programih z omejitvijo vpisa in niso bili sprejeti v prvem krogu zaradi premajhnega števila točk. Ti učenci kandidirajo na preostalih 10 % mest, ki so še ostala na programih vseh šol, kjer je omejitev vpisa, in na vseh programih tistih šol, kjer ni omejitve vpisa in so po prvem krogu še ostala prosta mesta.</a:t>
            </a:r>
          </a:p>
        </p:txBody>
      </p:sp>
      <p:cxnSp>
        <p:nvCxnSpPr>
          <p:cNvPr id="4" name="Raven povezovalnik 3">
            <a:extLst>
              <a:ext uri="{FF2B5EF4-FFF2-40B4-BE49-F238E27FC236}">
                <a16:creationId xmlns:a16="http://schemas.microsoft.com/office/drawing/2014/main" id="{9F22C300-5012-4DEA-A3E2-685CD4641006}"/>
              </a:ext>
            </a:extLst>
          </p:cNvPr>
          <p:cNvCxnSpPr>
            <a:cxnSpLocks/>
          </p:cNvCxnSpPr>
          <p:nvPr/>
        </p:nvCxnSpPr>
        <p:spPr>
          <a:xfrm>
            <a:off x="387457" y="2185261"/>
            <a:ext cx="5708542" cy="0"/>
          </a:xfrm>
          <a:prstGeom prst="line">
            <a:avLst/>
          </a:prstGeom>
        </p:spPr>
        <p:style>
          <a:lnRef idx="1">
            <a:schemeClr val="dk1"/>
          </a:lnRef>
          <a:fillRef idx="0">
            <a:schemeClr val="dk1"/>
          </a:fillRef>
          <a:effectRef idx="0">
            <a:schemeClr val="dk1"/>
          </a:effectRef>
          <a:fontRef idx="minor">
            <a:schemeClr val="tx1"/>
          </a:fontRef>
        </p:style>
      </p:cxnSp>
      <p:sp>
        <p:nvSpPr>
          <p:cNvPr id="9" name="PoljeZBesedilom 8">
            <a:extLst>
              <a:ext uri="{FF2B5EF4-FFF2-40B4-BE49-F238E27FC236}">
                <a16:creationId xmlns:a16="http://schemas.microsoft.com/office/drawing/2014/main" id="{F91960EE-3A73-42EC-8A24-EAB5CD2CE16B}"/>
              </a:ext>
            </a:extLst>
          </p:cNvPr>
          <p:cNvSpPr txBox="1"/>
          <p:nvPr/>
        </p:nvSpPr>
        <p:spPr>
          <a:xfrm>
            <a:off x="6431798" y="1882581"/>
            <a:ext cx="5481234" cy="2031325"/>
          </a:xfrm>
          <a:prstGeom prst="rect">
            <a:avLst/>
          </a:prstGeom>
          <a:noFill/>
        </p:spPr>
        <p:txBody>
          <a:bodyPr wrap="square" rtlCol="0">
            <a:spAutoFit/>
          </a:bodyPr>
          <a:lstStyle/>
          <a:p>
            <a:pPr algn="ctr"/>
            <a:r>
              <a:rPr lang="sl-SI" b="1" dirty="0"/>
              <a:t>NI OMEJITVE VPISA	</a:t>
            </a:r>
          </a:p>
          <a:p>
            <a:r>
              <a:rPr lang="sl-SI" dirty="0"/>
              <a:t>Če je do zaključka prenosa prijav na program na šoli prijavljenih manj učencev, kot je razpisanih mest, šola praviloma nima omejitev. Izbirni postopek se za prijavljene učence zaključi v prvem krogu. Po uspešno zaključenem 9. razredom OŠ so vsi prijavljeni učenci sprejeti in vabljeni k vpisu.</a:t>
            </a:r>
          </a:p>
        </p:txBody>
      </p:sp>
      <p:cxnSp>
        <p:nvCxnSpPr>
          <p:cNvPr id="11" name="Raven povezovalnik 10">
            <a:extLst>
              <a:ext uri="{FF2B5EF4-FFF2-40B4-BE49-F238E27FC236}">
                <a16:creationId xmlns:a16="http://schemas.microsoft.com/office/drawing/2014/main" id="{3A1F1752-993A-4059-9391-F77E039AE361}"/>
              </a:ext>
            </a:extLst>
          </p:cNvPr>
          <p:cNvCxnSpPr/>
          <p:nvPr/>
        </p:nvCxnSpPr>
        <p:spPr>
          <a:xfrm>
            <a:off x="6493790" y="2169763"/>
            <a:ext cx="5357249" cy="0"/>
          </a:xfrm>
          <a:prstGeom prst="line">
            <a:avLst/>
          </a:prstGeom>
        </p:spPr>
        <p:style>
          <a:lnRef idx="1">
            <a:schemeClr val="dk1"/>
          </a:lnRef>
          <a:fillRef idx="0">
            <a:schemeClr val="dk1"/>
          </a:fillRef>
          <a:effectRef idx="0">
            <a:schemeClr val="dk1"/>
          </a:effectRef>
          <a:fontRef idx="minor">
            <a:schemeClr val="tx1"/>
          </a:fontRef>
        </p:style>
      </p:cxnSp>
      <p:grpSp>
        <p:nvGrpSpPr>
          <p:cNvPr id="13" name="object 2">
            <a:extLst>
              <a:ext uri="{FF2B5EF4-FFF2-40B4-BE49-F238E27FC236}">
                <a16:creationId xmlns:a16="http://schemas.microsoft.com/office/drawing/2014/main" id="{3C491516-C888-400E-AF6E-27CD9FFFEC73}"/>
              </a:ext>
            </a:extLst>
          </p:cNvPr>
          <p:cNvGrpSpPr/>
          <p:nvPr/>
        </p:nvGrpSpPr>
        <p:grpSpPr>
          <a:xfrm>
            <a:off x="7156085" y="3913906"/>
            <a:ext cx="3500754" cy="2572385"/>
            <a:chOff x="11046160" y="6684490"/>
            <a:chExt cx="3500754" cy="2572385"/>
          </a:xfrm>
        </p:grpSpPr>
        <p:sp>
          <p:nvSpPr>
            <p:cNvPr id="14" name="object 3">
              <a:extLst>
                <a:ext uri="{FF2B5EF4-FFF2-40B4-BE49-F238E27FC236}">
                  <a16:creationId xmlns:a16="http://schemas.microsoft.com/office/drawing/2014/main" id="{80ECDF4C-9880-4341-9F8C-B39C97C231A6}"/>
                </a:ext>
              </a:extLst>
            </p:cNvPr>
            <p:cNvSpPr/>
            <p:nvPr/>
          </p:nvSpPr>
          <p:spPr>
            <a:xfrm>
              <a:off x="11046160" y="6684490"/>
              <a:ext cx="3500754" cy="2572385"/>
            </a:xfrm>
            <a:custGeom>
              <a:avLst/>
              <a:gdLst/>
              <a:ahLst/>
              <a:cxnLst/>
              <a:rect l="l" t="t" r="r" b="b"/>
              <a:pathLst>
                <a:path w="3500755" h="2572384">
                  <a:moveTo>
                    <a:pt x="588048" y="1956308"/>
                  </a:moveTo>
                  <a:lnTo>
                    <a:pt x="567232" y="1905431"/>
                  </a:lnTo>
                  <a:lnTo>
                    <a:pt x="564311" y="1896833"/>
                  </a:lnTo>
                  <a:lnTo>
                    <a:pt x="562432" y="1888020"/>
                  </a:lnTo>
                  <a:lnTo>
                    <a:pt x="561594" y="1879066"/>
                  </a:lnTo>
                  <a:lnTo>
                    <a:pt x="561784" y="1870087"/>
                  </a:lnTo>
                  <a:lnTo>
                    <a:pt x="0" y="2223897"/>
                  </a:lnTo>
                  <a:lnTo>
                    <a:pt x="66027" y="2304377"/>
                  </a:lnTo>
                  <a:lnTo>
                    <a:pt x="588048" y="1956308"/>
                  </a:lnTo>
                  <a:close/>
                </a:path>
                <a:path w="3500755" h="2572384">
                  <a:moveTo>
                    <a:pt x="838936" y="1789023"/>
                  </a:moveTo>
                  <a:lnTo>
                    <a:pt x="836155" y="1788566"/>
                  </a:lnTo>
                  <a:lnTo>
                    <a:pt x="833386" y="1788033"/>
                  </a:lnTo>
                  <a:lnTo>
                    <a:pt x="830656" y="1787334"/>
                  </a:lnTo>
                  <a:lnTo>
                    <a:pt x="829678" y="1795195"/>
                  </a:lnTo>
                  <a:lnTo>
                    <a:pt x="838936" y="1789023"/>
                  </a:lnTo>
                  <a:close/>
                </a:path>
                <a:path w="3500755" h="2572384">
                  <a:moveTo>
                    <a:pt x="956614" y="1673885"/>
                  </a:moveTo>
                  <a:lnTo>
                    <a:pt x="953871" y="1663661"/>
                  </a:lnTo>
                  <a:lnTo>
                    <a:pt x="947191" y="1654975"/>
                  </a:lnTo>
                  <a:lnTo>
                    <a:pt x="937653" y="1649577"/>
                  </a:lnTo>
                  <a:lnTo>
                    <a:pt x="927138" y="1648282"/>
                  </a:lnTo>
                  <a:lnTo>
                    <a:pt x="916914" y="1651025"/>
                  </a:lnTo>
                  <a:lnTo>
                    <a:pt x="908227" y="1657705"/>
                  </a:lnTo>
                  <a:lnTo>
                    <a:pt x="896988" y="1670062"/>
                  </a:lnTo>
                  <a:lnTo>
                    <a:pt x="886866" y="1680057"/>
                  </a:lnTo>
                  <a:lnTo>
                    <a:pt x="877912" y="1687817"/>
                  </a:lnTo>
                  <a:lnTo>
                    <a:pt x="870229" y="1693481"/>
                  </a:lnTo>
                  <a:lnTo>
                    <a:pt x="860729" y="1699806"/>
                  </a:lnTo>
                  <a:lnTo>
                    <a:pt x="855446" y="1700555"/>
                  </a:lnTo>
                  <a:lnTo>
                    <a:pt x="852830" y="1700479"/>
                  </a:lnTo>
                  <a:lnTo>
                    <a:pt x="826884" y="1657934"/>
                  </a:lnTo>
                  <a:lnTo>
                    <a:pt x="820826" y="1645437"/>
                  </a:lnTo>
                  <a:lnTo>
                    <a:pt x="656551" y="1606105"/>
                  </a:lnTo>
                  <a:lnTo>
                    <a:pt x="655180" y="1606042"/>
                  </a:lnTo>
                  <a:lnTo>
                    <a:pt x="651624" y="1605762"/>
                  </a:lnTo>
                  <a:lnTo>
                    <a:pt x="649859" y="1605762"/>
                  </a:lnTo>
                  <a:lnTo>
                    <a:pt x="638225" y="1606931"/>
                  </a:lnTo>
                  <a:lnTo>
                    <a:pt x="596074" y="1629664"/>
                  </a:lnTo>
                  <a:lnTo>
                    <a:pt x="565404" y="1667332"/>
                  </a:lnTo>
                  <a:lnTo>
                    <a:pt x="547725" y="1712963"/>
                  </a:lnTo>
                  <a:lnTo>
                    <a:pt x="546188" y="1729498"/>
                  </a:lnTo>
                  <a:lnTo>
                    <a:pt x="546442" y="1735861"/>
                  </a:lnTo>
                  <a:lnTo>
                    <a:pt x="561581" y="1773402"/>
                  </a:lnTo>
                  <a:lnTo>
                    <a:pt x="599173" y="1794852"/>
                  </a:lnTo>
                  <a:lnTo>
                    <a:pt x="606590" y="1796237"/>
                  </a:lnTo>
                  <a:lnTo>
                    <a:pt x="598360" y="1861997"/>
                  </a:lnTo>
                  <a:lnTo>
                    <a:pt x="596519" y="1869351"/>
                  </a:lnTo>
                  <a:lnTo>
                    <a:pt x="595985" y="1876983"/>
                  </a:lnTo>
                  <a:lnTo>
                    <a:pt x="596849" y="1884705"/>
                  </a:lnTo>
                  <a:lnTo>
                    <a:pt x="599186" y="1892363"/>
                  </a:lnTo>
                  <a:lnTo>
                    <a:pt x="652018" y="2021509"/>
                  </a:lnTo>
                  <a:lnTo>
                    <a:pt x="549465" y="2157222"/>
                  </a:lnTo>
                  <a:lnTo>
                    <a:pt x="542048" y="2172665"/>
                  </a:lnTo>
                  <a:lnTo>
                    <a:pt x="541159" y="2189188"/>
                  </a:lnTo>
                  <a:lnTo>
                    <a:pt x="546519" y="2204834"/>
                  </a:lnTo>
                  <a:lnTo>
                    <a:pt x="583857" y="2226386"/>
                  </a:lnTo>
                  <a:lnTo>
                    <a:pt x="593559" y="2225294"/>
                  </a:lnTo>
                  <a:lnTo>
                    <a:pt x="735672" y="2053920"/>
                  </a:lnTo>
                  <a:lnTo>
                    <a:pt x="744067" y="2022449"/>
                  </a:lnTo>
                  <a:lnTo>
                    <a:pt x="741184" y="2011565"/>
                  </a:lnTo>
                  <a:lnTo>
                    <a:pt x="717677" y="1954110"/>
                  </a:lnTo>
                  <a:lnTo>
                    <a:pt x="797356" y="1978621"/>
                  </a:lnTo>
                  <a:lnTo>
                    <a:pt x="772617" y="2124240"/>
                  </a:lnTo>
                  <a:lnTo>
                    <a:pt x="773150" y="2141359"/>
                  </a:lnTo>
                  <a:lnTo>
                    <a:pt x="779970" y="2156434"/>
                  </a:lnTo>
                  <a:lnTo>
                    <a:pt x="791946" y="2167839"/>
                  </a:lnTo>
                  <a:lnTo>
                    <a:pt x="807935" y="2173998"/>
                  </a:lnTo>
                  <a:lnTo>
                    <a:pt x="810387" y="2174417"/>
                  </a:lnTo>
                  <a:lnTo>
                    <a:pt x="812812" y="2174621"/>
                  </a:lnTo>
                  <a:lnTo>
                    <a:pt x="815213" y="2174621"/>
                  </a:lnTo>
                  <a:lnTo>
                    <a:pt x="852462" y="2153183"/>
                  </a:lnTo>
                  <a:lnTo>
                    <a:pt x="888758" y="1955749"/>
                  </a:lnTo>
                  <a:lnTo>
                    <a:pt x="888530" y="1940077"/>
                  </a:lnTo>
                  <a:lnTo>
                    <a:pt x="882942" y="1925904"/>
                  </a:lnTo>
                  <a:lnTo>
                    <a:pt x="872807" y="1914537"/>
                  </a:lnTo>
                  <a:lnTo>
                    <a:pt x="858913" y="1907286"/>
                  </a:lnTo>
                  <a:lnTo>
                    <a:pt x="783767" y="1884159"/>
                  </a:lnTo>
                  <a:lnTo>
                    <a:pt x="803122" y="1729333"/>
                  </a:lnTo>
                  <a:lnTo>
                    <a:pt x="837145" y="1753362"/>
                  </a:lnTo>
                  <a:lnTo>
                    <a:pt x="853884" y="1755736"/>
                  </a:lnTo>
                  <a:lnTo>
                    <a:pt x="865873" y="1754606"/>
                  </a:lnTo>
                  <a:lnTo>
                    <a:pt x="912456" y="1730908"/>
                  </a:lnTo>
                  <a:lnTo>
                    <a:pt x="949921" y="1693926"/>
                  </a:lnTo>
                  <a:lnTo>
                    <a:pt x="955332" y="1684388"/>
                  </a:lnTo>
                  <a:lnTo>
                    <a:pt x="956614" y="1673885"/>
                  </a:lnTo>
                  <a:close/>
                </a:path>
                <a:path w="3500755" h="2572384">
                  <a:moveTo>
                    <a:pt x="1529308" y="1319212"/>
                  </a:moveTo>
                  <a:lnTo>
                    <a:pt x="1498739" y="1293583"/>
                  </a:lnTo>
                  <a:lnTo>
                    <a:pt x="1492999" y="1283589"/>
                  </a:lnTo>
                  <a:lnTo>
                    <a:pt x="957681" y="1620748"/>
                  </a:lnTo>
                  <a:lnTo>
                    <a:pt x="984707" y="1648066"/>
                  </a:lnTo>
                  <a:lnTo>
                    <a:pt x="991463" y="1677200"/>
                  </a:lnTo>
                  <a:lnTo>
                    <a:pt x="991031" y="1682864"/>
                  </a:lnTo>
                  <a:lnTo>
                    <a:pt x="989914" y="1688350"/>
                  </a:lnTo>
                  <a:lnTo>
                    <a:pt x="1528013" y="1329563"/>
                  </a:lnTo>
                  <a:lnTo>
                    <a:pt x="1529308" y="1319212"/>
                  </a:lnTo>
                  <a:close/>
                </a:path>
                <a:path w="3500755" h="2572384">
                  <a:moveTo>
                    <a:pt x="2167229" y="903351"/>
                  </a:moveTo>
                  <a:lnTo>
                    <a:pt x="2162518" y="899629"/>
                  </a:lnTo>
                  <a:lnTo>
                    <a:pt x="2158555" y="895248"/>
                  </a:lnTo>
                  <a:lnTo>
                    <a:pt x="2155482" y="890270"/>
                  </a:lnTo>
                  <a:lnTo>
                    <a:pt x="2151837" y="884428"/>
                  </a:lnTo>
                  <a:lnTo>
                    <a:pt x="2149513" y="877582"/>
                  </a:lnTo>
                  <a:lnTo>
                    <a:pt x="2148713" y="870623"/>
                  </a:lnTo>
                  <a:lnTo>
                    <a:pt x="1727987" y="1135595"/>
                  </a:lnTo>
                  <a:lnTo>
                    <a:pt x="1725498" y="1139215"/>
                  </a:lnTo>
                  <a:lnTo>
                    <a:pt x="1722780" y="1142657"/>
                  </a:lnTo>
                  <a:lnTo>
                    <a:pt x="1719783" y="1145844"/>
                  </a:lnTo>
                  <a:lnTo>
                    <a:pt x="1722018" y="1146771"/>
                  </a:lnTo>
                  <a:lnTo>
                    <a:pt x="1754098" y="1171829"/>
                  </a:lnTo>
                  <a:lnTo>
                    <a:pt x="1757768" y="1176362"/>
                  </a:lnTo>
                  <a:lnTo>
                    <a:pt x="2167229" y="903351"/>
                  </a:lnTo>
                  <a:close/>
                </a:path>
                <a:path w="3500755" h="2572384">
                  <a:moveTo>
                    <a:pt x="2800388" y="460184"/>
                  </a:moveTo>
                  <a:lnTo>
                    <a:pt x="2325903" y="759028"/>
                  </a:lnTo>
                  <a:lnTo>
                    <a:pt x="2327389" y="765365"/>
                  </a:lnTo>
                  <a:lnTo>
                    <a:pt x="2328227" y="771842"/>
                  </a:lnTo>
                  <a:lnTo>
                    <a:pt x="2324785" y="798283"/>
                  </a:lnTo>
                  <a:lnTo>
                    <a:pt x="2797378" y="483171"/>
                  </a:lnTo>
                  <a:lnTo>
                    <a:pt x="2797670" y="481977"/>
                  </a:lnTo>
                  <a:lnTo>
                    <a:pt x="2800388" y="460184"/>
                  </a:lnTo>
                  <a:close/>
                </a:path>
                <a:path w="3500755" h="2572384">
                  <a:moveTo>
                    <a:pt x="3495522" y="462534"/>
                  </a:moveTo>
                  <a:lnTo>
                    <a:pt x="3484981" y="454698"/>
                  </a:lnTo>
                  <a:lnTo>
                    <a:pt x="2070887" y="2537041"/>
                  </a:lnTo>
                  <a:lnTo>
                    <a:pt x="2140801" y="2571877"/>
                  </a:lnTo>
                  <a:lnTo>
                    <a:pt x="3495522" y="462534"/>
                  </a:lnTo>
                  <a:close/>
                </a:path>
                <a:path w="3500755" h="2572384">
                  <a:moveTo>
                    <a:pt x="3500704" y="0"/>
                  </a:moveTo>
                  <a:lnTo>
                    <a:pt x="3486886" y="0"/>
                  </a:lnTo>
                  <a:lnTo>
                    <a:pt x="3486886" y="86360"/>
                  </a:lnTo>
                  <a:lnTo>
                    <a:pt x="3486886" y="154940"/>
                  </a:lnTo>
                  <a:lnTo>
                    <a:pt x="3417849" y="154940"/>
                  </a:lnTo>
                  <a:lnTo>
                    <a:pt x="3417849" y="86360"/>
                  </a:lnTo>
                  <a:lnTo>
                    <a:pt x="3486886" y="86360"/>
                  </a:lnTo>
                  <a:lnTo>
                    <a:pt x="3486886" y="0"/>
                  </a:lnTo>
                  <a:lnTo>
                    <a:pt x="3417849" y="0"/>
                  </a:lnTo>
                  <a:lnTo>
                    <a:pt x="3417849" y="17780"/>
                  </a:lnTo>
                  <a:lnTo>
                    <a:pt x="3417849" y="86296"/>
                  </a:lnTo>
                  <a:lnTo>
                    <a:pt x="3348825" y="86296"/>
                  </a:lnTo>
                  <a:lnTo>
                    <a:pt x="3348825" y="154940"/>
                  </a:lnTo>
                  <a:lnTo>
                    <a:pt x="3279787" y="154940"/>
                  </a:lnTo>
                  <a:lnTo>
                    <a:pt x="3279787" y="86296"/>
                  </a:lnTo>
                  <a:lnTo>
                    <a:pt x="3210750" y="86296"/>
                  </a:lnTo>
                  <a:lnTo>
                    <a:pt x="3210750" y="154940"/>
                  </a:lnTo>
                  <a:lnTo>
                    <a:pt x="3141713" y="154940"/>
                  </a:lnTo>
                  <a:lnTo>
                    <a:pt x="3141713" y="86296"/>
                  </a:lnTo>
                  <a:lnTo>
                    <a:pt x="3072676" y="86296"/>
                  </a:lnTo>
                  <a:lnTo>
                    <a:pt x="3072676" y="154940"/>
                  </a:lnTo>
                  <a:lnTo>
                    <a:pt x="3003639" y="154940"/>
                  </a:lnTo>
                  <a:lnTo>
                    <a:pt x="3003639" y="86296"/>
                  </a:lnTo>
                  <a:lnTo>
                    <a:pt x="2934601" y="86296"/>
                  </a:lnTo>
                  <a:lnTo>
                    <a:pt x="2934601" y="154940"/>
                  </a:lnTo>
                  <a:lnTo>
                    <a:pt x="2865564" y="154940"/>
                  </a:lnTo>
                  <a:lnTo>
                    <a:pt x="2865564" y="86360"/>
                  </a:lnTo>
                  <a:lnTo>
                    <a:pt x="2934601" y="86360"/>
                  </a:lnTo>
                  <a:lnTo>
                    <a:pt x="2934601" y="17780"/>
                  </a:lnTo>
                  <a:lnTo>
                    <a:pt x="3003639" y="17780"/>
                  </a:lnTo>
                  <a:lnTo>
                    <a:pt x="3003639" y="86296"/>
                  </a:lnTo>
                  <a:lnTo>
                    <a:pt x="3072676" y="86296"/>
                  </a:lnTo>
                  <a:lnTo>
                    <a:pt x="3072676" y="17780"/>
                  </a:lnTo>
                  <a:lnTo>
                    <a:pt x="3141713" y="17780"/>
                  </a:lnTo>
                  <a:lnTo>
                    <a:pt x="3141713" y="86296"/>
                  </a:lnTo>
                  <a:lnTo>
                    <a:pt x="3210750" y="86296"/>
                  </a:lnTo>
                  <a:lnTo>
                    <a:pt x="3210750" y="17780"/>
                  </a:lnTo>
                  <a:lnTo>
                    <a:pt x="3279787" y="17780"/>
                  </a:lnTo>
                  <a:lnTo>
                    <a:pt x="3279787" y="86296"/>
                  </a:lnTo>
                  <a:lnTo>
                    <a:pt x="3348825" y="86296"/>
                  </a:lnTo>
                  <a:lnTo>
                    <a:pt x="3348825" y="17780"/>
                  </a:lnTo>
                  <a:lnTo>
                    <a:pt x="3417849" y="17780"/>
                  </a:lnTo>
                  <a:lnTo>
                    <a:pt x="3417849" y="0"/>
                  </a:lnTo>
                  <a:lnTo>
                    <a:pt x="2851759" y="0"/>
                  </a:lnTo>
                  <a:lnTo>
                    <a:pt x="2851759" y="17780"/>
                  </a:lnTo>
                  <a:lnTo>
                    <a:pt x="2851759" y="86360"/>
                  </a:lnTo>
                  <a:lnTo>
                    <a:pt x="2851759" y="298450"/>
                  </a:lnTo>
                  <a:lnTo>
                    <a:pt x="2854553" y="298450"/>
                  </a:lnTo>
                  <a:lnTo>
                    <a:pt x="2854553" y="297180"/>
                  </a:lnTo>
                  <a:lnTo>
                    <a:pt x="2859163" y="297180"/>
                  </a:lnTo>
                  <a:lnTo>
                    <a:pt x="2859163" y="295910"/>
                  </a:lnTo>
                  <a:lnTo>
                    <a:pt x="2865564" y="295910"/>
                  </a:lnTo>
                  <a:lnTo>
                    <a:pt x="2865564" y="172720"/>
                  </a:lnTo>
                  <a:lnTo>
                    <a:pt x="3486886" y="172720"/>
                  </a:lnTo>
                  <a:lnTo>
                    <a:pt x="3486886" y="428015"/>
                  </a:lnTo>
                  <a:lnTo>
                    <a:pt x="3500704" y="428015"/>
                  </a:lnTo>
                  <a:lnTo>
                    <a:pt x="3500704" y="172720"/>
                  </a:lnTo>
                  <a:lnTo>
                    <a:pt x="3500704" y="172580"/>
                  </a:lnTo>
                  <a:lnTo>
                    <a:pt x="3500704" y="154940"/>
                  </a:lnTo>
                  <a:lnTo>
                    <a:pt x="3500704" y="86360"/>
                  </a:lnTo>
                  <a:lnTo>
                    <a:pt x="3500704" y="17780"/>
                  </a:lnTo>
                  <a:lnTo>
                    <a:pt x="3500704" y="0"/>
                  </a:lnTo>
                  <a:close/>
                </a:path>
              </a:pathLst>
            </a:custGeom>
            <a:solidFill>
              <a:srgbClr val="000000"/>
            </a:solidFill>
          </p:spPr>
          <p:txBody>
            <a:bodyPr wrap="square" lIns="0" tIns="0" rIns="0" bIns="0" rtlCol="0"/>
            <a:lstStyle/>
            <a:p>
              <a:endParaRPr dirty="0"/>
            </a:p>
          </p:txBody>
        </p:sp>
        <p:pic>
          <p:nvPicPr>
            <p:cNvPr id="15" name="object 4">
              <a:extLst>
                <a:ext uri="{FF2B5EF4-FFF2-40B4-BE49-F238E27FC236}">
                  <a16:creationId xmlns:a16="http://schemas.microsoft.com/office/drawing/2014/main" id="{9F882664-8CD2-40B5-8A43-EA05015ED12A}"/>
                </a:ext>
              </a:extLst>
            </p:cNvPr>
            <p:cNvPicPr/>
            <p:nvPr/>
          </p:nvPicPr>
          <p:blipFill>
            <a:blip r:embed="rId3" cstate="print"/>
            <a:stretch>
              <a:fillRect/>
            </a:stretch>
          </p:blipFill>
          <p:spPr>
            <a:xfrm>
              <a:off x="11646710" y="8125378"/>
              <a:ext cx="155664" cy="155660"/>
            </a:xfrm>
            <a:prstGeom prst="rect">
              <a:avLst/>
            </a:prstGeom>
          </p:spPr>
        </p:pic>
        <p:sp>
          <p:nvSpPr>
            <p:cNvPr id="16" name="object 5">
              <a:extLst>
                <a:ext uri="{FF2B5EF4-FFF2-40B4-BE49-F238E27FC236}">
                  <a16:creationId xmlns:a16="http://schemas.microsoft.com/office/drawing/2014/main" id="{762F2F1F-319F-4E8C-AEE3-C8E237EB43C2}"/>
                </a:ext>
              </a:extLst>
            </p:cNvPr>
            <p:cNvSpPr/>
            <p:nvPr/>
          </p:nvSpPr>
          <p:spPr>
            <a:xfrm>
              <a:off x="12990644" y="8193541"/>
              <a:ext cx="313690" cy="467995"/>
            </a:xfrm>
            <a:custGeom>
              <a:avLst/>
              <a:gdLst/>
              <a:ahLst/>
              <a:cxnLst/>
              <a:rect l="l" t="t" r="r" b="b"/>
              <a:pathLst>
                <a:path w="313690" h="467995">
                  <a:moveTo>
                    <a:pt x="32192" y="467817"/>
                  </a:moveTo>
                  <a:lnTo>
                    <a:pt x="25364" y="467817"/>
                  </a:lnTo>
                  <a:lnTo>
                    <a:pt x="18474" y="465670"/>
                  </a:lnTo>
                  <a:lnTo>
                    <a:pt x="12605" y="461240"/>
                  </a:lnTo>
                  <a:lnTo>
                    <a:pt x="4045" y="451570"/>
                  </a:lnTo>
                  <a:lnTo>
                    <a:pt x="0" y="439775"/>
                  </a:lnTo>
                  <a:lnTo>
                    <a:pt x="671" y="427324"/>
                  </a:lnTo>
                  <a:lnTo>
                    <a:pt x="6265" y="415685"/>
                  </a:lnTo>
                  <a:lnTo>
                    <a:pt x="83567" y="313379"/>
                  </a:lnTo>
                  <a:lnTo>
                    <a:pt x="40635" y="208438"/>
                  </a:lnTo>
                  <a:lnTo>
                    <a:pt x="40642" y="200351"/>
                  </a:lnTo>
                  <a:lnTo>
                    <a:pt x="43119" y="193149"/>
                  </a:lnTo>
                  <a:lnTo>
                    <a:pt x="49323" y="143578"/>
                  </a:lnTo>
                  <a:lnTo>
                    <a:pt x="10626" y="119773"/>
                  </a:lnTo>
                  <a:lnTo>
                    <a:pt x="3792" y="99613"/>
                  </a:lnTo>
                  <a:lnTo>
                    <a:pt x="3792" y="93263"/>
                  </a:lnTo>
                  <a:lnTo>
                    <a:pt x="18281" y="46398"/>
                  </a:lnTo>
                  <a:lnTo>
                    <a:pt x="50834" y="10625"/>
                  </a:lnTo>
                  <a:lnTo>
                    <a:pt x="81940" y="0"/>
                  </a:lnTo>
                  <a:lnTo>
                    <a:pt x="83265" y="0"/>
                  </a:lnTo>
                  <a:lnTo>
                    <a:pt x="188158" y="12912"/>
                  </a:lnTo>
                  <a:lnTo>
                    <a:pt x="221799" y="53144"/>
                  </a:lnTo>
                  <a:lnTo>
                    <a:pt x="224940" y="59337"/>
                  </a:lnTo>
                  <a:lnTo>
                    <a:pt x="236909" y="71448"/>
                  </a:lnTo>
                  <a:lnTo>
                    <a:pt x="240894" y="70891"/>
                  </a:lnTo>
                  <a:lnTo>
                    <a:pt x="276700" y="39161"/>
                  </a:lnTo>
                  <a:lnTo>
                    <a:pt x="283249" y="34120"/>
                  </a:lnTo>
                  <a:lnTo>
                    <a:pt x="290954" y="32052"/>
                  </a:lnTo>
                  <a:lnTo>
                    <a:pt x="298874" y="33024"/>
                  </a:lnTo>
                  <a:lnTo>
                    <a:pt x="306065" y="37104"/>
                  </a:lnTo>
                  <a:lnTo>
                    <a:pt x="311108" y="43648"/>
                  </a:lnTo>
                  <a:lnTo>
                    <a:pt x="313176" y="51351"/>
                  </a:lnTo>
                  <a:lnTo>
                    <a:pt x="312203" y="59267"/>
                  </a:lnTo>
                  <a:lnTo>
                    <a:pt x="279891" y="94334"/>
                  </a:lnTo>
                  <a:lnTo>
                    <a:pt x="244770" y="112197"/>
                  </a:lnTo>
                  <a:lnTo>
                    <a:pt x="235728" y="113053"/>
                  </a:lnTo>
                  <a:lnTo>
                    <a:pt x="226955" y="113053"/>
                  </a:lnTo>
                  <a:lnTo>
                    <a:pt x="218748" y="110444"/>
                  </a:lnTo>
                  <a:lnTo>
                    <a:pt x="206076" y="102704"/>
                  </a:lnTo>
                  <a:lnTo>
                    <a:pt x="201330" y="97958"/>
                  </a:lnTo>
                  <a:lnTo>
                    <a:pt x="197467" y="93137"/>
                  </a:lnTo>
                  <a:lnTo>
                    <a:pt x="182878" y="209842"/>
                  </a:lnTo>
                  <a:lnTo>
                    <a:pt x="239523" y="227278"/>
                  </a:lnTo>
                  <a:lnTo>
                    <a:pt x="262024" y="263804"/>
                  </a:lnTo>
                  <a:lnTo>
                    <a:pt x="238615" y="401703"/>
                  </a:lnTo>
                  <a:lnTo>
                    <a:pt x="234664" y="412630"/>
                  </a:lnTo>
                  <a:lnTo>
                    <a:pt x="227431" y="421198"/>
                  </a:lnTo>
                  <a:lnTo>
                    <a:pt x="217783" y="426790"/>
                  </a:lnTo>
                  <a:lnTo>
                    <a:pt x="206589" y="428792"/>
                  </a:lnTo>
                  <a:lnTo>
                    <a:pt x="204776" y="428792"/>
                  </a:lnTo>
                  <a:lnTo>
                    <a:pt x="174879" y="403725"/>
                  </a:lnTo>
                  <a:lnTo>
                    <a:pt x="174481" y="390815"/>
                  </a:lnTo>
                  <a:lnTo>
                    <a:pt x="193123" y="281050"/>
                  </a:lnTo>
                  <a:lnTo>
                    <a:pt x="133061" y="262580"/>
                  </a:lnTo>
                  <a:lnTo>
                    <a:pt x="150784" y="305887"/>
                  </a:lnTo>
                  <a:lnTo>
                    <a:pt x="152950" y="314083"/>
                  </a:lnTo>
                  <a:lnTo>
                    <a:pt x="152946" y="322404"/>
                  </a:lnTo>
                  <a:lnTo>
                    <a:pt x="58164" y="454897"/>
                  </a:lnTo>
                  <a:lnTo>
                    <a:pt x="39505" y="466988"/>
                  </a:lnTo>
                  <a:lnTo>
                    <a:pt x="32192" y="467817"/>
                  </a:lnTo>
                  <a:close/>
                </a:path>
              </a:pathLst>
            </a:custGeom>
            <a:solidFill>
              <a:srgbClr val="000000"/>
            </a:solidFill>
          </p:spPr>
          <p:txBody>
            <a:bodyPr wrap="square" lIns="0" tIns="0" rIns="0" bIns="0" rtlCol="0"/>
            <a:lstStyle/>
            <a:p>
              <a:endParaRPr/>
            </a:p>
          </p:txBody>
        </p:sp>
        <p:pic>
          <p:nvPicPr>
            <p:cNvPr id="17" name="object 6">
              <a:extLst>
                <a:ext uri="{FF2B5EF4-FFF2-40B4-BE49-F238E27FC236}">
                  <a16:creationId xmlns:a16="http://schemas.microsoft.com/office/drawing/2014/main" id="{E6513B28-789C-470C-A59B-5F9C3C9CF1E9}"/>
                </a:ext>
              </a:extLst>
            </p:cNvPr>
            <p:cNvPicPr/>
            <p:nvPr/>
          </p:nvPicPr>
          <p:blipFill>
            <a:blip r:embed="rId4" cstate="print"/>
            <a:stretch>
              <a:fillRect/>
            </a:stretch>
          </p:blipFill>
          <p:spPr>
            <a:xfrm>
              <a:off x="13078502" y="8068549"/>
              <a:ext cx="117337" cy="117338"/>
            </a:xfrm>
            <a:prstGeom prst="rect">
              <a:avLst/>
            </a:prstGeom>
          </p:spPr>
        </p:pic>
        <p:sp>
          <p:nvSpPr>
            <p:cNvPr id="18" name="object 7">
              <a:extLst>
                <a:ext uri="{FF2B5EF4-FFF2-40B4-BE49-F238E27FC236}">
                  <a16:creationId xmlns:a16="http://schemas.microsoft.com/office/drawing/2014/main" id="{4CCB5122-A7EE-4EEA-A204-E62DCFCA5F52}"/>
                </a:ext>
              </a:extLst>
            </p:cNvPr>
            <p:cNvSpPr/>
            <p:nvPr/>
          </p:nvSpPr>
          <p:spPr>
            <a:xfrm>
              <a:off x="13904912" y="7363609"/>
              <a:ext cx="170180" cy="280035"/>
            </a:xfrm>
            <a:custGeom>
              <a:avLst/>
              <a:gdLst/>
              <a:ahLst/>
              <a:cxnLst/>
              <a:rect l="l" t="t" r="r" b="b"/>
              <a:pathLst>
                <a:path w="170180" h="280034">
                  <a:moveTo>
                    <a:pt x="25159" y="279958"/>
                  </a:moveTo>
                  <a:lnTo>
                    <a:pt x="15179" y="279958"/>
                  </a:lnTo>
                  <a:lnTo>
                    <a:pt x="11055" y="278669"/>
                  </a:lnTo>
                  <a:lnTo>
                    <a:pt x="7547" y="276020"/>
                  </a:lnTo>
                  <a:lnTo>
                    <a:pt x="2422" y="270233"/>
                  </a:lnTo>
                  <a:lnTo>
                    <a:pt x="0" y="263175"/>
                  </a:lnTo>
                  <a:lnTo>
                    <a:pt x="401" y="255724"/>
                  </a:lnTo>
                  <a:lnTo>
                    <a:pt x="3749" y="248756"/>
                  </a:lnTo>
                  <a:lnTo>
                    <a:pt x="50009" y="187531"/>
                  </a:lnTo>
                  <a:lnTo>
                    <a:pt x="24316" y="124735"/>
                  </a:lnTo>
                  <a:lnTo>
                    <a:pt x="24323" y="119896"/>
                  </a:lnTo>
                  <a:lnTo>
                    <a:pt x="25809" y="115588"/>
                  </a:lnTo>
                  <a:lnTo>
                    <a:pt x="29514" y="85914"/>
                  </a:lnTo>
                  <a:lnTo>
                    <a:pt x="2270" y="55817"/>
                  </a:lnTo>
                  <a:lnTo>
                    <a:pt x="2960" y="48359"/>
                  </a:lnTo>
                  <a:lnTo>
                    <a:pt x="24772" y="10780"/>
                  </a:lnTo>
                  <a:lnTo>
                    <a:pt x="49039" y="0"/>
                  </a:lnTo>
                  <a:lnTo>
                    <a:pt x="50630" y="46"/>
                  </a:lnTo>
                  <a:lnTo>
                    <a:pt x="112060" y="7660"/>
                  </a:lnTo>
                  <a:lnTo>
                    <a:pt x="115567" y="8059"/>
                  </a:lnTo>
                  <a:lnTo>
                    <a:pt x="143960" y="36303"/>
                  </a:lnTo>
                  <a:lnTo>
                    <a:pt x="163170" y="82329"/>
                  </a:lnTo>
                  <a:lnTo>
                    <a:pt x="170001" y="108627"/>
                  </a:lnTo>
                  <a:lnTo>
                    <a:pt x="165848" y="115340"/>
                  </a:lnTo>
                  <a:lnTo>
                    <a:pt x="158194" y="117142"/>
                  </a:lnTo>
                  <a:lnTo>
                    <a:pt x="157239" y="117254"/>
                  </a:lnTo>
                  <a:lnTo>
                    <a:pt x="150637" y="117254"/>
                  </a:lnTo>
                  <a:lnTo>
                    <a:pt x="145529" y="113377"/>
                  </a:lnTo>
                  <a:lnTo>
                    <a:pt x="144179" y="107636"/>
                  </a:lnTo>
                  <a:lnTo>
                    <a:pt x="140945" y="95095"/>
                  </a:lnTo>
                  <a:lnTo>
                    <a:pt x="126391" y="55753"/>
                  </a:lnTo>
                  <a:lnTo>
                    <a:pt x="119610" y="44262"/>
                  </a:lnTo>
                  <a:lnTo>
                    <a:pt x="109436" y="125578"/>
                  </a:lnTo>
                  <a:lnTo>
                    <a:pt x="150921" y="138340"/>
                  </a:lnTo>
                  <a:lnTo>
                    <a:pt x="156334" y="145057"/>
                  </a:lnTo>
                  <a:lnTo>
                    <a:pt x="163238" y="226143"/>
                  </a:lnTo>
                  <a:lnTo>
                    <a:pt x="162356" y="233821"/>
                  </a:lnTo>
                  <a:lnTo>
                    <a:pt x="158723" y="240337"/>
                  </a:lnTo>
                  <a:lnTo>
                    <a:pt x="152912" y="245016"/>
                  </a:lnTo>
                  <a:lnTo>
                    <a:pt x="145493" y="247183"/>
                  </a:lnTo>
                  <a:lnTo>
                    <a:pt x="143827" y="247255"/>
                  </a:lnTo>
                  <a:lnTo>
                    <a:pt x="136700" y="245899"/>
                  </a:lnTo>
                  <a:lnTo>
                    <a:pt x="130711" y="242156"/>
                  </a:lnTo>
                  <a:lnTo>
                    <a:pt x="126436" y="236508"/>
                  </a:lnTo>
                  <a:lnTo>
                    <a:pt x="124452" y="229442"/>
                  </a:lnTo>
                  <a:lnTo>
                    <a:pt x="119337" y="169349"/>
                  </a:lnTo>
                  <a:lnTo>
                    <a:pt x="79629" y="157133"/>
                  </a:lnTo>
                  <a:lnTo>
                    <a:pt x="92840" y="189437"/>
                  </a:lnTo>
                  <a:lnTo>
                    <a:pt x="91906" y="196664"/>
                  </a:lnTo>
                  <a:lnTo>
                    <a:pt x="30979" y="277291"/>
                  </a:lnTo>
                  <a:lnTo>
                    <a:pt x="25159" y="279958"/>
                  </a:lnTo>
                  <a:close/>
                </a:path>
              </a:pathLst>
            </a:custGeom>
            <a:solidFill>
              <a:srgbClr val="000000"/>
            </a:solidFill>
          </p:spPr>
          <p:txBody>
            <a:bodyPr wrap="square" lIns="0" tIns="0" rIns="0" bIns="0" rtlCol="0"/>
            <a:lstStyle/>
            <a:p>
              <a:endParaRPr/>
            </a:p>
          </p:txBody>
        </p:sp>
        <p:pic>
          <p:nvPicPr>
            <p:cNvPr id="19" name="object 8">
              <a:extLst>
                <a:ext uri="{FF2B5EF4-FFF2-40B4-BE49-F238E27FC236}">
                  <a16:creationId xmlns:a16="http://schemas.microsoft.com/office/drawing/2014/main" id="{ED39CAB3-6DE7-4DC9-AE80-1E5F3EE4AF30}"/>
                </a:ext>
              </a:extLst>
            </p:cNvPr>
            <p:cNvPicPr/>
            <p:nvPr/>
          </p:nvPicPr>
          <p:blipFill>
            <a:blip r:embed="rId5" cstate="print"/>
            <a:stretch>
              <a:fillRect/>
            </a:stretch>
          </p:blipFill>
          <p:spPr>
            <a:xfrm>
              <a:off x="13957081" y="7288492"/>
              <a:ext cx="70672" cy="70677"/>
            </a:xfrm>
            <a:prstGeom prst="rect">
              <a:avLst/>
            </a:prstGeom>
          </p:spPr>
        </p:pic>
        <p:sp>
          <p:nvSpPr>
            <p:cNvPr id="20" name="object 9">
              <a:extLst>
                <a:ext uri="{FF2B5EF4-FFF2-40B4-BE49-F238E27FC236}">
                  <a16:creationId xmlns:a16="http://schemas.microsoft.com/office/drawing/2014/main" id="{4312C69A-C8C3-45C6-8F03-660F31E73E0A}"/>
                </a:ext>
              </a:extLst>
            </p:cNvPr>
            <p:cNvSpPr/>
            <p:nvPr/>
          </p:nvSpPr>
          <p:spPr>
            <a:xfrm>
              <a:off x="12497168" y="7839729"/>
              <a:ext cx="287020" cy="476250"/>
            </a:xfrm>
            <a:custGeom>
              <a:avLst/>
              <a:gdLst/>
              <a:ahLst/>
              <a:cxnLst/>
              <a:rect l="l" t="t" r="r" b="b"/>
              <a:pathLst>
                <a:path w="287020" h="476250">
                  <a:moveTo>
                    <a:pt x="32741" y="475732"/>
                  </a:moveTo>
                  <a:lnTo>
                    <a:pt x="25791" y="475732"/>
                  </a:lnTo>
                  <a:lnTo>
                    <a:pt x="18790" y="473557"/>
                  </a:lnTo>
                  <a:lnTo>
                    <a:pt x="12824" y="469048"/>
                  </a:lnTo>
                  <a:lnTo>
                    <a:pt x="4115" y="459210"/>
                  </a:lnTo>
                  <a:lnTo>
                    <a:pt x="0" y="447214"/>
                  </a:lnTo>
                  <a:lnTo>
                    <a:pt x="682" y="434553"/>
                  </a:lnTo>
                  <a:lnTo>
                    <a:pt x="6369" y="422718"/>
                  </a:lnTo>
                  <a:lnTo>
                    <a:pt x="84974" y="318678"/>
                  </a:lnTo>
                  <a:lnTo>
                    <a:pt x="41321" y="211960"/>
                  </a:lnTo>
                  <a:lnTo>
                    <a:pt x="41328" y="203736"/>
                  </a:lnTo>
                  <a:lnTo>
                    <a:pt x="43852" y="196412"/>
                  </a:lnTo>
                  <a:lnTo>
                    <a:pt x="50155" y="146004"/>
                  </a:lnTo>
                  <a:lnTo>
                    <a:pt x="15658" y="128492"/>
                  </a:lnTo>
                  <a:lnTo>
                    <a:pt x="3856" y="94839"/>
                  </a:lnTo>
                  <a:lnTo>
                    <a:pt x="5034" y="82173"/>
                  </a:lnTo>
                  <a:lnTo>
                    <a:pt x="25524" y="36706"/>
                  </a:lnTo>
                  <a:lnTo>
                    <a:pt x="58668" y="6616"/>
                  </a:lnTo>
                  <a:lnTo>
                    <a:pt x="84683" y="0"/>
                  </a:lnTo>
                  <a:lnTo>
                    <a:pt x="88463" y="254"/>
                  </a:lnTo>
                  <a:lnTo>
                    <a:pt x="190434" y="13013"/>
                  </a:lnTo>
                  <a:lnTo>
                    <a:pt x="196394" y="13680"/>
                  </a:lnTo>
                  <a:lnTo>
                    <a:pt x="232602" y="43251"/>
                  </a:lnTo>
                  <a:lnTo>
                    <a:pt x="256193" y="83995"/>
                  </a:lnTo>
                  <a:lnTo>
                    <a:pt x="277271" y="139903"/>
                  </a:lnTo>
                  <a:lnTo>
                    <a:pt x="286479" y="181616"/>
                  </a:lnTo>
                  <a:lnTo>
                    <a:pt x="283601" y="189206"/>
                  </a:lnTo>
                  <a:lnTo>
                    <a:pt x="278088" y="195166"/>
                  </a:lnTo>
                  <a:lnTo>
                    <a:pt x="270446" y="198674"/>
                  </a:lnTo>
                  <a:lnTo>
                    <a:pt x="268824" y="199055"/>
                  </a:lnTo>
                  <a:lnTo>
                    <a:pt x="267194" y="199241"/>
                  </a:lnTo>
                  <a:lnTo>
                    <a:pt x="265589" y="199241"/>
                  </a:lnTo>
                  <a:lnTo>
                    <a:pt x="239513" y="161601"/>
                  </a:lnTo>
                  <a:lnTo>
                    <a:pt x="233523" y="141935"/>
                  </a:lnTo>
                  <a:lnTo>
                    <a:pt x="216195" y="98429"/>
                  </a:lnTo>
                  <a:lnTo>
                    <a:pt x="203258" y="75210"/>
                  </a:lnTo>
                  <a:lnTo>
                    <a:pt x="185972" y="213396"/>
                  </a:lnTo>
                  <a:lnTo>
                    <a:pt x="243583" y="231115"/>
                  </a:lnTo>
                  <a:lnTo>
                    <a:pt x="252488" y="235400"/>
                  </a:lnTo>
                  <a:lnTo>
                    <a:pt x="259602" y="241969"/>
                  </a:lnTo>
                  <a:lnTo>
                    <a:pt x="264515" y="250314"/>
                  </a:lnTo>
                  <a:lnTo>
                    <a:pt x="266817" y="259923"/>
                  </a:lnTo>
                  <a:lnTo>
                    <a:pt x="277400" y="384289"/>
                  </a:lnTo>
                  <a:lnTo>
                    <a:pt x="275902" y="397335"/>
                  </a:lnTo>
                  <a:lnTo>
                    <a:pt x="244419" y="420165"/>
                  </a:lnTo>
                  <a:lnTo>
                    <a:pt x="232307" y="417860"/>
                  </a:lnTo>
                  <a:lnTo>
                    <a:pt x="222126" y="411497"/>
                  </a:lnTo>
                  <a:lnTo>
                    <a:pt x="214859" y="401901"/>
                  </a:lnTo>
                  <a:lnTo>
                    <a:pt x="211486" y="389896"/>
                  </a:lnTo>
                  <a:lnTo>
                    <a:pt x="202798" y="287777"/>
                  </a:lnTo>
                  <a:lnTo>
                    <a:pt x="135315" y="267010"/>
                  </a:lnTo>
                  <a:lnTo>
                    <a:pt x="153340" y="311060"/>
                  </a:lnTo>
                  <a:lnTo>
                    <a:pt x="155542" y="319394"/>
                  </a:lnTo>
                  <a:lnTo>
                    <a:pt x="155537" y="327856"/>
                  </a:lnTo>
                  <a:lnTo>
                    <a:pt x="59152" y="462593"/>
                  </a:lnTo>
                  <a:lnTo>
                    <a:pt x="40178" y="474890"/>
                  </a:lnTo>
                  <a:lnTo>
                    <a:pt x="32741" y="475732"/>
                  </a:lnTo>
                  <a:close/>
                </a:path>
              </a:pathLst>
            </a:custGeom>
            <a:solidFill>
              <a:srgbClr val="000000"/>
            </a:solidFill>
          </p:spPr>
          <p:txBody>
            <a:bodyPr wrap="square" lIns="0" tIns="0" rIns="0" bIns="0" rtlCol="0"/>
            <a:lstStyle/>
            <a:p>
              <a:endParaRPr/>
            </a:p>
          </p:txBody>
        </p:sp>
        <p:pic>
          <p:nvPicPr>
            <p:cNvPr id="21" name="object 10">
              <a:extLst>
                <a:ext uri="{FF2B5EF4-FFF2-40B4-BE49-F238E27FC236}">
                  <a16:creationId xmlns:a16="http://schemas.microsoft.com/office/drawing/2014/main" id="{7DB0432E-12E5-4F8D-A965-F193F3A1D94C}"/>
                </a:ext>
              </a:extLst>
            </p:cNvPr>
            <p:cNvPicPr/>
            <p:nvPr/>
          </p:nvPicPr>
          <p:blipFill>
            <a:blip r:embed="rId6" cstate="print"/>
            <a:stretch>
              <a:fillRect/>
            </a:stretch>
          </p:blipFill>
          <p:spPr>
            <a:xfrm>
              <a:off x="12586477" y="7712613"/>
              <a:ext cx="119325" cy="119315"/>
            </a:xfrm>
            <a:prstGeom prst="rect">
              <a:avLst/>
            </a:prstGeom>
          </p:spPr>
        </p:pic>
        <p:sp>
          <p:nvSpPr>
            <p:cNvPr id="22" name="object 11">
              <a:extLst>
                <a:ext uri="{FF2B5EF4-FFF2-40B4-BE49-F238E27FC236}">
                  <a16:creationId xmlns:a16="http://schemas.microsoft.com/office/drawing/2014/main" id="{7E43B457-1D27-4323-A1D6-53E57BD88A7A}"/>
                </a:ext>
              </a:extLst>
            </p:cNvPr>
            <p:cNvSpPr/>
            <p:nvPr/>
          </p:nvSpPr>
          <p:spPr>
            <a:xfrm>
              <a:off x="13139576" y="7513139"/>
              <a:ext cx="225425" cy="360680"/>
            </a:xfrm>
            <a:custGeom>
              <a:avLst/>
              <a:gdLst/>
              <a:ahLst/>
              <a:cxnLst/>
              <a:rect l="l" t="t" r="r" b="b"/>
              <a:pathLst>
                <a:path w="225425" h="360679">
                  <a:moveTo>
                    <a:pt x="32358" y="360305"/>
                  </a:moveTo>
                  <a:lnTo>
                    <a:pt x="19521" y="360305"/>
                  </a:lnTo>
                  <a:lnTo>
                    <a:pt x="14222" y="358658"/>
                  </a:lnTo>
                  <a:lnTo>
                    <a:pt x="9702" y="355247"/>
                  </a:lnTo>
                  <a:lnTo>
                    <a:pt x="3114" y="347800"/>
                  </a:lnTo>
                  <a:lnTo>
                    <a:pt x="0" y="338721"/>
                  </a:lnTo>
                  <a:lnTo>
                    <a:pt x="516" y="329136"/>
                  </a:lnTo>
                  <a:lnTo>
                    <a:pt x="4820" y="320175"/>
                  </a:lnTo>
                  <a:lnTo>
                    <a:pt x="64326" y="241418"/>
                  </a:lnTo>
                  <a:lnTo>
                    <a:pt x="31277" y="160640"/>
                  </a:lnTo>
                  <a:lnTo>
                    <a:pt x="31285" y="154419"/>
                  </a:lnTo>
                  <a:lnTo>
                    <a:pt x="33191" y="148876"/>
                  </a:lnTo>
                  <a:lnTo>
                    <a:pt x="43444" y="66953"/>
                  </a:lnTo>
                  <a:lnTo>
                    <a:pt x="17826" y="42305"/>
                  </a:lnTo>
                  <a:lnTo>
                    <a:pt x="17866" y="31575"/>
                  </a:lnTo>
                  <a:lnTo>
                    <a:pt x="44949" y="2931"/>
                  </a:lnTo>
                  <a:lnTo>
                    <a:pt x="60937" y="0"/>
                  </a:lnTo>
                  <a:lnTo>
                    <a:pt x="62682" y="0"/>
                  </a:lnTo>
                  <a:lnTo>
                    <a:pt x="144844" y="10134"/>
                  </a:lnTo>
                  <a:lnTo>
                    <a:pt x="167816" y="45759"/>
                  </a:lnTo>
                  <a:lnTo>
                    <a:pt x="170982" y="56051"/>
                  </a:lnTo>
                  <a:lnTo>
                    <a:pt x="172432" y="59425"/>
                  </a:lnTo>
                  <a:lnTo>
                    <a:pt x="173556" y="61127"/>
                  </a:lnTo>
                  <a:lnTo>
                    <a:pt x="174314" y="62164"/>
                  </a:lnTo>
                  <a:lnTo>
                    <a:pt x="175190" y="62010"/>
                  </a:lnTo>
                  <a:lnTo>
                    <a:pt x="177268" y="61425"/>
                  </a:lnTo>
                  <a:lnTo>
                    <a:pt x="184717" y="57085"/>
                  </a:lnTo>
                  <a:lnTo>
                    <a:pt x="190691" y="52529"/>
                  </a:lnTo>
                  <a:lnTo>
                    <a:pt x="198079" y="45368"/>
                  </a:lnTo>
                  <a:lnTo>
                    <a:pt x="203437" y="41933"/>
                  </a:lnTo>
                  <a:lnTo>
                    <a:pt x="225240" y="57133"/>
                  </a:lnTo>
                  <a:lnTo>
                    <a:pt x="223971" y="63141"/>
                  </a:lnTo>
                  <a:lnTo>
                    <a:pt x="189226" y="91507"/>
                  </a:lnTo>
                  <a:lnTo>
                    <a:pt x="166254" y="94257"/>
                  </a:lnTo>
                  <a:lnTo>
                    <a:pt x="159114" y="91367"/>
                  </a:lnTo>
                  <a:lnTo>
                    <a:pt x="152878" y="86080"/>
                  </a:lnTo>
                  <a:lnTo>
                    <a:pt x="151654" y="84881"/>
                  </a:lnTo>
                  <a:lnTo>
                    <a:pt x="150538" y="83639"/>
                  </a:lnTo>
                  <a:lnTo>
                    <a:pt x="140770" y="161728"/>
                  </a:lnTo>
                  <a:lnTo>
                    <a:pt x="184380" y="175143"/>
                  </a:lnTo>
                  <a:lnTo>
                    <a:pt x="201701" y="203262"/>
                  </a:lnTo>
                  <a:lnTo>
                    <a:pt x="183676" y="309416"/>
                  </a:lnTo>
                  <a:lnTo>
                    <a:pt x="180634" y="317827"/>
                  </a:lnTo>
                  <a:lnTo>
                    <a:pt x="175066" y="324420"/>
                  </a:lnTo>
                  <a:lnTo>
                    <a:pt x="167640" y="328723"/>
                  </a:lnTo>
                  <a:lnTo>
                    <a:pt x="159024" y="330262"/>
                  </a:lnTo>
                  <a:lnTo>
                    <a:pt x="157628" y="330262"/>
                  </a:lnTo>
                  <a:lnTo>
                    <a:pt x="134308" y="301030"/>
                  </a:lnTo>
                  <a:lnTo>
                    <a:pt x="148653" y="216537"/>
                  </a:lnTo>
                  <a:lnTo>
                    <a:pt x="102426" y="202318"/>
                  </a:lnTo>
                  <a:lnTo>
                    <a:pt x="116067" y="235660"/>
                  </a:lnTo>
                  <a:lnTo>
                    <a:pt x="117735" y="241964"/>
                  </a:lnTo>
                  <a:lnTo>
                    <a:pt x="117731" y="248368"/>
                  </a:lnTo>
                  <a:lnTo>
                    <a:pt x="116094" y="254561"/>
                  </a:lnTo>
                  <a:lnTo>
                    <a:pt x="112865" y="260229"/>
                  </a:lnTo>
                  <a:lnTo>
                    <a:pt x="39847" y="356881"/>
                  </a:lnTo>
                  <a:lnTo>
                    <a:pt x="32358" y="360305"/>
                  </a:lnTo>
                  <a:close/>
                </a:path>
              </a:pathLst>
            </a:custGeom>
            <a:solidFill>
              <a:srgbClr val="000000"/>
            </a:solidFill>
          </p:spPr>
          <p:txBody>
            <a:bodyPr wrap="square" lIns="0" tIns="0" rIns="0" bIns="0" rtlCol="0"/>
            <a:lstStyle/>
            <a:p>
              <a:endParaRPr dirty="0"/>
            </a:p>
          </p:txBody>
        </p:sp>
        <p:pic>
          <p:nvPicPr>
            <p:cNvPr id="23" name="object 12">
              <a:extLst>
                <a:ext uri="{FF2B5EF4-FFF2-40B4-BE49-F238E27FC236}">
                  <a16:creationId xmlns:a16="http://schemas.microsoft.com/office/drawing/2014/main" id="{7260C0B0-4E65-48B0-B8B6-058EA867E9D2}"/>
                </a:ext>
              </a:extLst>
            </p:cNvPr>
            <p:cNvPicPr/>
            <p:nvPr/>
          </p:nvPicPr>
          <p:blipFill>
            <a:blip r:embed="rId7" cstate="print"/>
            <a:stretch>
              <a:fillRect/>
            </a:stretch>
          </p:blipFill>
          <p:spPr>
            <a:xfrm>
              <a:off x="13206928" y="7416812"/>
              <a:ext cx="90922" cy="90920"/>
            </a:xfrm>
            <a:prstGeom prst="rect">
              <a:avLst/>
            </a:prstGeom>
          </p:spPr>
        </p:pic>
        <p:sp>
          <p:nvSpPr>
            <p:cNvPr id="24" name="object 13">
              <a:extLst>
                <a:ext uri="{FF2B5EF4-FFF2-40B4-BE49-F238E27FC236}">
                  <a16:creationId xmlns:a16="http://schemas.microsoft.com/office/drawing/2014/main" id="{5C057A5C-8093-46D6-B71F-A7841FF9F596}"/>
                </a:ext>
              </a:extLst>
            </p:cNvPr>
            <p:cNvSpPr/>
            <p:nvPr/>
          </p:nvSpPr>
          <p:spPr>
            <a:xfrm>
              <a:off x="13776993" y="7063950"/>
              <a:ext cx="162560" cy="257810"/>
            </a:xfrm>
            <a:custGeom>
              <a:avLst/>
              <a:gdLst/>
              <a:ahLst/>
              <a:cxnLst/>
              <a:rect l="l" t="t" r="r" b="b"/>
              <a:pathLst>
                <a:path w="162559" h="257809">
                  <a:moveTo>
                    <a:pt x="23136" y="257554"/>
                  </a:moveTo>
                  <a:lnTo>
                    <a:pt x="13957" y="257554"/>
                  </a:lnTo>
                  <a:lnTo>
                    <a:pt x="10169" y="256373"/>
                  </a:lnTo>
                  <a:lnTo>
                    <a:pt x="6938" y="253932"/>
                  </a:lnTo>
                  <a:lnTo>
                    <a:pt x="2226" y="248610"/>
                  </a:lnTo>
                  <a:lnTo>
                    <a:pt x="0" y="242120"/>
                  </a:lnTo>
                  <a:lnTo>
                    <a:pt x="369" y="235270"/>
                  </a:lnTo>
                  <a:lnTo>
                    <a:pt x="3445" y="228868"/>
                  </a:lnTo>
                  <a:lnTo>
                    <a:pt x="45986" y="172576"/>
                  </a:lnTo>
                  <a:lnTo>
                    <a:pt x="22357" y="114830"/>
                  </a:lnTo>
                  <a:lnTo>
                    <a:pt x="22361" y="110379"/>
                  </a:lnTo>
                  <a:lnTo>
                    <a:pt x="23728" y="106416"/>
                  </a:lnTo>
                  <a:lnTo>
                    <a:pt x="31052" y="47862"/>
                  </a:lnTo>
                  <a:lnTo>
                    <a:pt x="12743" y="30244"/>
                  </a:lnTo>
                  <a:lnTo>
                    <a:pt x="12772" y="22576"/>
                  </a:lnTo>
                  <a:lnTo>
                    <a:pt x="44808" y="0"/>
                  </a:lnTo>
                  <a:lnTo>
                    <a:pt x="48154" y="315"/>
                  </a:lnTo>
                  <a:lnTo>
                    <a:pt x="103525" y="7244"/>
                  </a:lnTo>
                  <a:lnTo>
                    <a:pt x="119949" y="32710"/>
                  </a:lnTo>
                  <a:lnTo>
                    <a:pt x="122210" y="40058"/>
                  </a:lnTo>
                  <a:lnTo>
                    <a:pt x="123248" y="42474"/>
                  </a:lnTo>
                  <a:lnTo>
                    <a:pt x="124594" y="44434"/>
                  </a:lnTo>
                  <a:lnTo>
                    <a:pt x="125218" y="44323"/>
                  </a:lnTo>
                  <a:lnTo>
                    <a:pt x="126701" y="43906"/>
                  </a:lnTo>
                  <a:lnTo>
                    <a:pt x="132029" y="40805"/>
                  </a:lnTo>
                  <a:lnTo>
                    <a:pt x="136301" y="37549"/>
                  </a:lnTo>
                  <a:lnTo>
                    <a:pt x="146130" y="28029"/>
                  </a:lnTo>
                  <a:lnTo>
                    <a:pt x="153374" y="28140"/>
                  </a:lnTo>
                  <a:lnTo>
                    <a:pt x="162177" y="37233"/>
                  </a:lnTo>
                  <a:lnTo>
                    <a:pt x="162058" y="44481"/>
                  </a:lnTo>
                  <a:lnTo>
                    <a:pt x="151331" y="54863"/>
                  </a:lnTo>
                  <a:lnTo>
                    <a:pt x="145853" y="59239"/>
                  </a:lnTo>
                  <a:lnTo>
                    <a:pt x="135259" y="65409"/>
                  </a:lnTo>
                  <a:lnTo>
                    <a:pt x="129954" y="67344"/>
                  </a:lnTo>
                  <a:lnTo>
                    <a:pt x="118843" y="67373"/>
                  </a:lnTo>
                  <a:lnTo>
                    <a:pt x="113738" y="65309"/>
                  </a:lnTo>
                  <a:lnTo>
                    <a:pt x="109283" y="61529"/>
                  </a:lnTo>
                  <a:lnTo>
                    <a:pt x="108403" y="60671"/>
                  </a:lnTo>
                  <a:lnTo>
                    <a:pt x="107610" y="59781"/>
                  </a:lnTo>
                  <a:lnTo>
                    <a:pt x="100628" y="115606"/>
                  </a:lnTo>
                  <a:lnTo>
                    <a:pt x="140364" y="127829"/>
                  </a:lnTo>
                  <a:lnTo>
                    <a:pt x="145685" y="136459"/>
                  </a:lnTo>
                  <a:lnTo>
                    <a:pt x="129817" y="229902"/>
                  </a:lnTo>
                  <a:lnTo>
                    <a:pt x="122242" y="236073"/>
                  </a:lnTo>
                  <a:lnTo>
                    <a:pt x="112679" y="236073"/>
                  </a:lnTo>
                  <a:lnTo>
                    <a:pt x="96011" y="215180"/>
                  </a:lnTo>
                  <a:lnTo>
                    <a:pt x="106260" y="154785"/>
                  </a:lnTo>
                  <a:lnTo>
                    <a:pt x="73219" y="144622"/>
                  </a:lnTo>
                  <a:lnTo>
                    <a:pt x="85371" y="174317"/>
                  </a:lnTo>
                  <a:lnTo>
                    <a:pt x="84505" y="180966"/>
                  </a:lnTo>
                  <a:lnTo>
                    <a:pt x="28485" y="255099"/>
                  </a:lnTo>
                  <a:lnTo>
                    <a:pt x="23136" y="257554"/>
                  </a:lnTo>
                  <a:close/>
                </a:path>
              </a:pathLst>
            </a:custGeom>
            <a:solidFill>
              <a:srgbClr val="000000"/>
            </a:solidFill>
          </p:spPr>
          <p:txBody>
            <a:bodyPr wrap="square" lIns="0" tIns="0" rIns="0" bIns="0" rtlCol="0"/>
            <a:lstStyle/>
            <a:p>
              <a:endParaRPr/>
            </a:p>
          </p:txBody>
        </p:sp>
        <p:pic>
          <p:nvPicPr>
            <p:cNvPr id="25" name="object 14">
              <a:extLst>
                <a:ext uri="{FF2B5EF4-FFF2-40B4-BE49-F238E27FC236}">
                  <a16:creationId xmlns:a16="http://schemas.microsoft.com/office/drawing/2014/main" id="{148F4BB1-8BE5-4640-AE85-088EB5582903}"/>
                </a:ext>
              </a:extLst>
            </p:cNvPr>
            <p:cNvPicPr/>
            <p:nvPr/>
          </p:nvPicPr>
          <p:blipFill>
            <a:blip r:embed="rId8" cstate="print"/>
            <a:stretch>
              <a:fillRect/>
            </a:stretch>
          </p:blipFill>
          <p:spPr>
            <a:xfrm>
              <a:off x="13825053" y="6995011"/>
              <a:ext cx="64986" cy="64992"/>
            </a:xfrm>
            <a:prstGeom prst="rect">
              <a:avLst/>
            </a:prstGeom>
          </p:spPr>
        </p:pic>
        <p:sp>
          <p:nvSpPr>
            <p:cNvPr id="26" name="object 15">
              <a:extLst>
                <a:ext uri="{FF2B5EF4-FFF2-40B4-BE49-F238E27FC236}">
                  <a16:creationId xmlns:a16="http://schemas.microsoft.com/office/drawing/2014/main" id="{FD95ED34-CFA0-46F7-95E5-EA0C58DF3D3B}"/>
                </a:ext>
              </a:extLst>
            </p:cNvPr>
            <p:cNvSpPr/>
            <p:nvPr/>
          </p:nvSpPr>
          <p:spPr>
            <a:xfrm>
              <a:off x="12325367" y="8538987"/>
              <a:ext cx="471170" cy="709930"/>
            </a:xfrm>
            <a:custGeom>
              <a:avLst/>
              <a:gdLst/>
              <a:ahLst/>
              <a:cxnLst/>
              <a:rect l="l" t="t" r="r" b="b"/>
              <a:pathLst>
                <a:path w="471170" h="709929">
                  <a:moveTo>
                    <a:pt x="87464" y="709306"/>
                  </a:moveTo>
                  <a:lnTo>
                    <a:pt x="50133" y="687755"/>
                  </a:lnTo>
                  <a:lnTo>
                    <a:pt x="44765" y="672107"/>
                  </a:lnTo>
                  <a:lnTo>
                    <a:pt x="45653" y="655591"/>
                  </a:lnTo>
                  <a:lnTo>
                    <a:pt x="53069" y="640152"/>
                  </a:lnTo>
                  <a:lnTo>
                    <a:pt x="155625" y="504425"/>
                  </a:lnTo>
                  <a:lnTo>
                    <a:pt x="102796" y="375285"/>
                  </a:lnTo>
                  <a:lnTo>
                    <a:pt x="100461" y="367625"/>
                  </a:lnTo>
                  <a:lnTo>
                    <a:pt x="99599" y="359895"/>
                  </a:lnTo>
                  <a:lnTo>
                    <a:pt x="100130" y="352266"/>
                  </a:lnTo>
                  <a:lnTo>
                    <a:pt x="101974" y="344911"/>
                  </a:lnTo>
                  <a:lnTo>
                    <a:pt x="127455" y="141193"/>
                  </a:lnTo>
                  <a:lnTo>
                    <a:pt x="83583" y="138046"/>
                  </a:lnTo>
                  <a:lnTo>
                    <a:pt x="39239" y="130919"/>
                  </a:lnTo>
                  <a:lnTo>
                    <a:pt x="4228" y="106314"/>
                  </a:lnTo>
                  <a:lnTo>
                    <a:pt x="0" y="95118"/>
                  </a:lnTo>
                  <a:lnTo>
                    <a:pt x="35" y="89195"/>
                  </a:lnTo>
                  <a:lnTo>
                    <a:pt x="19084" y="52227"/>
                  </a:lnTo>
                  <a:lnTo>
                    <a:pt x="58775" y="24419"/>
                  </a:lnTo>
                  <a:lnTo>
                    <a:pt x="99770" y="2788"/>
                  </a:lnTo>
                  <a:lnTo>
                    <a:pt x="110375" y="0"/>
                  </a:lnTo>
                  <a:lnTo>
                    <a:pt x="120862" y="1444"/>
                  </a:lnTo>
                  <a:lnTo>
                    <a:pt x="130043" y="6716"/>
                  </a:lnTo>
                  <a:lnTo>
                    <a:pt x="136728" y="15410"/>
                  </a:lnTo>
                  <a:lnTo>
                    <a:pt x="139512" y="26020"/>
                  </a:lnTo>
                  <a:lnTo>
                    <a:pt x="138065" y="36507"/>
                  </a:lnTo>
                  <a:lnTo>
                    <a:pt x="132793" y="45687"/>
                  </a:lnTo>
                  <a:lnTo>
                    <a:pt x="124099" y="52374"/>
                  </a:lnTo>
                  <a:lnTo>
                    <a:pt x="107850" y="60560"/>
                  </a:lnTo>
                  <a:lnTo>
                    <a:pt x="93817" y="68065"/>
                  </a:lnTo>
                  <a:lnTo>
                    <a:pt x="81948" y="74873"/>
                  </a:lnTo>
                  <a:lnTo>
                    <a:pt x="71844" y="81193"/>
                  </a:lnTo>
                  <a:lnTo>
                    <a:pt x="83976" y="82607"/>
                  </a:lnTo>
                  <a:lnTo>
                    <a:pt x="97173" y="83761"/>
                  </a:lnTo>
                  <a:lnTo>
                    <a:pt x="133944" y="86303"/>
                  </a:lnTo>
                  <a:lnTo>
                    <a:pt x="142950" y="87038"/>
                  </a:lnTo>
                  <a:lnTo>
                    <a:pt x="151552" y="87919"/>
                  </a:lnTo>
                  <a:lnTo>
                    <a:pt x="159729" y="89022"/>
                  </a:lnTo>
                  <a:lnTo>
                    <a:pt x="160479" y="89062"/>
                  </a:lnTo>
                  <a:lnTo>
                    <a:pt x="294738" y="105855"/>
                  </a:lnTo>
                  <a:lnTo>
                    <a:pt x="325500" y="130477"/>
                  </a:lnTo>
                  <a:lnTo>
                    <a:pt x="337708" y="155638"/>
                  </a:lnTo>
                  <a:lnTo>
                    <a:pt x="342987" y="166552"/>
                  </a:lnTo>
                  <a:lnTo>
                    <a:pt x="367268" y="199100"/>
                  </a:lnTo>
                  <a:lnTo>
                    <a:pt x="370592" y="199258"/>
                  </a:lnTo>
                  <a:lnTo>
                    <a:pt x="375547" y="198594"/>
                  </a:lnTo>
                  <a:lnTo>
                    <a:pt x="410528" y="166169"/>
                  </a:lnTo>
                  <a:lnTo>
                    <a:pt x="421156" y="152605"/>
                  </a:lnTo>
                  <a:lnTo>
                    <a:pt x="429314" y="145279"/>
                  </a:lnTo>
                  <a:lnTo>
                    <a:pt x="439303" y="141773"/>
                  </a:lnTo>
                  <a:lnTo>
                    <a:pt x="449878" y="142267"/>
                  </a:lnTo>
                  <a:lnTo>
                    <a:pt x="459794" y="146944"/>
                  </a:lnTo>
                  <a:lnTo>
                    <a:pt x="467122" y="155102"/>
                  </a:lnTo>
                  <a:lnTo>
                    <a:pt x="470629" y="165090"/>
                  </a:lnTo>
                  <a:lnTo>
                    <a:pt x="470136" y="175669"/>
                  </a:lnTo>
                  <a:lnTo>
                    <a:pt x="441038" y="215055"/>
                  </a:lnTo>
                  <a:lnTo>
                    <a:pt x="406035" y="243805"/>
                  </a:lnTo>
                  <a:lnTo>
                    <a:pt x="368959" y="254487"/>
                  </a:lnTo>
                  <a:lnTo>
                    <a:pt x="358853" y="253653"/>
                  </a:lnTo>
                  <a:lnTo>
                    <a:pt x="320792" y="232530"/>
                  </a:lnTo>
                  <a:lnTo>
                    <a:pt x="306491" y="214242"/>
                  </a:lnTo>
                  <a:lnTo>
                    <a:pt x="287371" y="367078"/>
                  </a:lnTo>
                  <a:lnTo>
                    <a:pt x="362537" y="390204"/>
                  </a:lnTo>
                  <a:lnTo>
                    <a:pt x="392107" y="422771"/>
                  </a:lnTo>
                  <a:lnTo>
                    <a:pt x="430350" y="609165"/>
                  </a:lnTo>
                  <a:lnTo>
                    <a:pt x="430403" y="626296"/>
                  </a:lnTo>
                  <a:lnTo>
                    <a:pt x="424101" y="641589"/>
                  </a:lnTo>
                  <a:lnTo>
                    <a:pt x="412525" y="653403"/>
                  </a:lnTo>
                  <a:lnTo>
                    <a:pt x="396759" y="660097"/>
                  </a:lnTo>
                  <a:lnTo>
                    <a:pt x="393830" y="660696"/>
                  </a:lnTo>
                  <a:lnTo>
                    <a:pt x="390911" y="660987"/>
                  </a:lnTo>
                  <a:lnTo>
                    <a:pt x="388032" y="660987"/>
                  </a:lnTo>
                  <a:lnTo>
                    <a:pt x="351355" y="640504"/>
                  </a:lnTo>
                  <a:lnTo>
                    <a:pt x="312705" y="465156"/>
                  </a:lnTo>
                  <a:lnTo>
                    <a:pt x="221299" y="437037"/>
                  </a:lnTo>
                  <a:lnTo>
                    <a:pt x="244802" y="494488"/>
                  </a:lnTo>
                  <a:lnTo>
                    <a:pt x="247677" y="505360"/>
                  </a:lnTo>
                  <a:lnTo>
                    <a:pt x="247669" y="516397"/>
                  </a:lnTo>
                  <a:lnTo>
                    <a:pt x="121927" y="692172"/>
                  </a:lnTo>
                  <a:lnTo>
                    <a:pt x="97168" y="708208"/>
                  </a:lnTo>
                  <a:lnTo>
                    <a:pt x="87464" y="709306"/>
                  </a:lnTo>
                  <a:close/>
                </a:path>
              </a:pathLst>
            </a:custGeom>
            <a:solidFill>
              <a:srgbClr val="000000"/>
            </a:solidFill>
          </p:spPr>
          <p:txBody>
            <a:bodyPr wrap="square" lIns="0" tIns="0" rIns="0" bIns="0" rtlCol="0"/>
            <a:lstStyle/>
            <a:p>
              <a:endParaRPr/>
            </a:p>
          </p:txBody>
        </p:sp>
        <p:pic>
          <p:nvPicPr>
            <p:cNvPr id="27" name="object 16">
              <a:extLst>
                <a:ext uri="{FF2B5EF4-FFF2-40B4-BE49-F238E27FC236}">
                  <a16:creationId xmlns:a16="http://schemas.microsoft.com/office/drawing/2014/main" id="{E8E7F052-DF7E-4B31-95E9-D3015E06773D}"/>
                </a:ext>
              </a:extLst>
            </p:cNvPr>
            <p:cNvPicPr/>
            <p:nvPr/>
          </p:nvPicPr>
          <p:blipFill>
            <a:blip r:embed="rId9" cstate="print"/>
            <a:stretch>
              <a:fillRect/>
            </a:stretch>
          </p:blipFill>
          <p:spPr>
            <a:xfrm>
              <a:off x="12499288" y="8469644"/>
              <a:ext cx="155664" cy="155660"/>
            </a:xfrm>
            <a:prstGeom prst="rect">
              <a:avLst/>
            </a:prstGeom>
          </p:spPr>
        </p:pic>
        <p:sp>
          <p:nvSpPr>
            <p:cNvPr id="28" name="object 17">
              <a:extLst>
                <a:ext uri="{FF2B5EF4-FFF2-40B4-BE49-F238E27FC236}">
                  <a16:creationId xmlns:a16="http://schemas.microsoft.com/office/drawing/2014/main" id="{043310C1-D9D4-4973-9FC9-0357477942E8}"/>
                </a:ext>
              </a:extLst>
            </p:cNvPr>
            <p:cNvSpPr/>
            <p:nvPr/>
          </p:nvSpPr>
          <p:spPr>
            <a:xfrm>
              <a:off x="13505146" y="7560474"/>
              <a:ext cx="272415" cy="410209"/>
            </a:xfrm>
            <a:custGeom>
              <a:avLst/>
              <a:gdLst/>
              <a:ahLst/>
              <a:cxnLst/>
              <a:rect l="l" t="t" r="r" b="b"/>
              <a:pathLst>
                <a:path w="272415" h="410209">
                  <a:moveTo>
                    <a:pt x="58070" y="409705"/>
                  </a:moveTo>
                  <a:lnTo>
                    <a:pt x="45290" y="409705"/>
                  </a:lnTo>
                  <a:lnTo>
                    <a:pt x="40009" y="408065"/>
                  </a:lnTo>
                  <a:lnTo>
                    <a:pt x="35514" y="404661"/>
                  </a:lnTo>
                  <a:lnTo>
                    <a:pt x="28957" y="397250"/>
                  </a:lnTo>
                  <a:lnTo>
                    <a:pt x="25857" y="388213"/>
                  </a:lnTo>
                  <a:lnTo>
                    <a:pt x="26371" y="378674"/>
                  </a:lnTo>
                  <a:lnTo>
                    <a:pt x="30657" y="369754"/>
                  </a:lnTo>
                  <a:lnTo>
                    <a:pt x="89898" y="291360"/>
                  </a:lnTo>
                  <a:lnTo>
                    <a:pt x="56993" y="210941"/>
                  </a:lnTo>
                  <a:lnTo>
                    <a:pt x="57000" y="204738"/>
                  </a:lnTo>
                  <a:lnTo>
                    <a:pt x="58903" y="199220"/>
                  </a:lnTo>
                  <a:lnTo>
                    <a:pt x="73621" y="81553"/>
                  </a:lnTo>
                  <a:lnTo>
                    <a:pt x="32535" y="77784"/>
                  </a:lnTo>
                  <a:lnTo>
                    <a:pt x="0" y="54938"/>
                  </a:lnTo>
                  <a:lnTo>
                    <a:pt x="89" y="44740"/>
                  </a:lnTo>
                  <a:lnTo>
                    <a:pt x="33947" y="14105"/>
                  </a:lnTo>
                  <a:lnTo>
                    <a:pt x="63751" y="0"/>
                  </a:lnTo>
                  <a:lnTo>
                    <a:pt x="69807" y="833"/>
                  </a:lnTo>
                  <a:lnTo>
                    <a:pt x="75111" y="3878"/>
                  </a:lnTo>
                  <a:lnTo>
                    <a:pt x="78974" y="8899"/>
                  </a:lnTo>
                  <a:lnTo>
                    <a:pt x="80582" y="15028"/>
                  </a:lnTo>
                  <a:lnTo>
                    <a:pt x="79746" y="21086"/>
                  </a:lnTo>
                  <a:lnTo>
                    <a:pt x="76701" y="26388"/>
                  </a:lnTo>
                  <a:lnTo>
                    <a:pt x="71679" y="30248"/>
                  </a:lnTo>
                  <a:lnTo>
                    <a:pt x="62293" y="34979"/>
                  </a:lnTo>
                  <a:lnTo>
                    <a:pt x="54188" y="39315"/>
                  </a:lnTo>
                  <a:lnTo>
                    <a:pt x="47333" y="43246"/>
                  </a:lnTo>
                  <a:lnTo>
                    <a:pt x="41495" y="46893"/>
                  </a:lnTo>
                  <a:lnTo>
                    <a:pt x="48501" y="47713"/>
                  </a:lnTo>
                  <a:lnTo>
                    <a:pt x="56123" y="48379"/>
                  </a:lnTo>
                  <a:lnTo>
                    <a:pt x="86125" y="50469"/>
                  </a:lnTo>
                  <a:lnTo>
                    <a:pt x="92253" y="51420"/>
                  </a:lnTo>
                  <a:lnTo>
                    <a:pt x="169342" y="61034"/>
                  </a:lnTo>
                  <a:lnTo>
                    <a:pt x="198113" y="96199"/>
                  </a:lnTo>
                  <a:lnTo>
                    <a:pt x="201213" y="102113"/>
                  </a:lnTo>
                  <a:lnTo>
                    <a:pt x="214062" y="115093"/>
                  </a:lnTo>
                  <a:lnTo>
                    <a:pt x="216923" y="114716"/>
                  </a:lnTo>
                  <a:lnTo>
                    <a:pt x="243273" y="88144"/>
                  </a:lnTo>
                  <a:lnTo>
                    <a:pt x="247982" y="83912"/>
                  </a:lnTo>
                  <a:lnTo>
                    <a:pt x="253750" y="81886"/>
                  </a:lnTo>
                  <a:lnTo>
                    <a:pt x="259858" y="82172"/>
                  </a:lnTo>
                  <a:lnTo>
                    <a:pt x="265584" y="84874"/>
                  </a:lnTo>
                  <a:lnTo>
                    <a:pt x="269819" y="89589"/>
                  </a:lnTo>
                  <a:lnTo>
                    <a:pt x="271845" y="95357"/>
                  </a:lnTo>
                  <a:lnTo>
                    <a:pt x="271560" y="101465"/>
                  </a:lnTo>
                  <a:lnTo>
                    <a:pt x="241281" y="136380"/>
                  </a:lnTo>
                  <a:lnTo>
                    <a:pt x="213114" y="146985"/>
                  </a:lnTo>
                  <a:lnTo>
                    <a:pt x="205234" y="146985"/>
                  </a:lnTo>
                  <a:lnTo>
                    <a:pt x="177032" y="123741"/>
                  </a:lnTo>
                  <a:lnTo>
                    <a:pt x="165989" y="212021"/>
                  </a:lnTo>
                  <a:lnTo>
                    <a:pt x="209406" y="225379"/>
                  </a:lnTo>
                  <a:lnTo>
                    <a:pt x="248575" y="351859"/>
                  </a:lnTo>
                  <a:lnTo>
                    <a:pt x="248609" y="361752"/>
                  </a:lnTo>
                  <a:lnTo>
                    <a:pt x="244970" y="370585"/>
                  </a:lnTo>
                  <a:lnTo>
                    <a:pt x="238283" y="377410"/>
                  </a:lnTo>
                  <a:lnTo>
                    <a:pt x="229175" y="381277"/>
                  </a:lnTo>
                  <a:lnTo>
                    <a:pt x="227488" y="381626"/>
                  </a:lnTo>
                  <a:lnTo>
                    <a:pt x="225797" y="381791"/>
                  </a:lnTo>
                  <a:lnTo>
                    <a:pt x="224135" y="381791"/>
                  </a:lnTo>
                  <a:lnTo>
                    <a:pt x="180626" y="268669"/>
                  </a:lnTo>
                  <a:lnTo>
                    <a:pt x="127829" y="252432"/>
                  </a:lnTo>
                  <a:lnTo>
                    <a:pt x="141402" y="285616"/>
                  </a:lnTo>
                  <a:lnTo>
                    <a:pt x="143063" y="291896"/>
                  </a:lnTo>
                  <a:lnTo>
                    <a:pt x="143059" y="298273"/>
                  </a:lnTo>
                  <a:lnTo>
                    <a:pt x="141432" y="304437"/>
                  </a:lnTo>
                  <a:lnTo>
                    <a:pt x="138222" y="310077"/>
                  </a:lnTo>
                  <a:lnTo>
                    <a:pt x="65526" y="406288"/>
                  </a:lnTo>
                  <a:lnTo>
                    <a:pt x="58070" y="409705"/>
                  </a:lnTo>
                  <a:close/>
                </a:path>
              </a:pathLst>
            </a:custGeom>
            <a:solidFill>
              <a:srgbClr val="000000"/>
            </a:solidFill>
          </p:spPr>
          <p:txBody>
            <a:bodyPr wrap="square" lIns="0" tIns="0" rIns="0" bIns="0" rtlCol="0"/>
            <a:lstStyle/>
            <a:p>
              <a:endParaRPr dirty="0"/>
            </a:p>
          </p:txBody>
        </p:sp>
        <p:pic>
          <p:nvPicPr>
            <p:cNvPr id="29" name="object 18">
              <a:extLst>
                <a:ext uri="{FF2B5EF4-FFF2-40B4-BE49-F238E27FC236}">
                  <a16:creationId xmlns:a16="http://schemas.microsoft.com/office/drawing/2014/main" id="{2BC2D44A-7309-46D3-AD44-7869D61258C1}"/>
                </a:ext>
              </a:extLst>
            </p:cNvPr>
            <p:cNvPicPr/>
            <p:nvPr/>
          </p:nvPicPr>
          <p:blipFill>
            <a:blip r:embed="rId10" cstate="print"/>
            <a:stretch>
              <a:fillRect/>
            </a:stretch>
          </p:blipFill>
          <p:spPr>
            <a:xfrm>
              <a:off x="13605270" y="7520096"/>
              <a:ext cx="90502" cy="90499"/>
            </a:xfrm>
            <a:prstGeom prst="rect">
              <a:avLst/>
            </a:prstGeom>
          </p:spPr>
        </p:pic>
      </p:grpSp>
    </p:spTree>
    <p:extLst>
      <p:ext uri="{BB962C8B-B14F-4D97-AF65-F5344CB8AC3E}">
        <p14:creationId xmlns:p14="http://schemas.microsoft.com/office/powerpoint/2010/main" val="1437882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ject 8">
            <a:extLst>
              <a:ext uri="{FF2B5EF4-FFF2-40B4-BE49-F238E27FC236}">
                <a16:creationId xmlns:a16="http://schemas.microsoft.com/office/drawing/2014/main" id="{ED7F92DE-0B77-4C24-8AC3-5A94906A2883}"/>
              </a:ext>
            </a:extLst>
          </p:cNvPr>
          <p:cNvPicPr/>
          <p:nvPr/>
        </p:nvPicPr>
        <p:blipFill>
          <a:blip r:embed="rId2" cstate="print">
            <a:alphaModFix amt="50000"/>
          </a:blip>
          <a:stretch>
            <a:fillRect/>
          </a:stretch>
        </p:blipFill>
        <p:spPr>
          <a:xfrm>
            <a:off x="7764650" y="3403815"/>
            <a:ext cx="4244921" cy="3429000"/>
          </a:xfrm>
          <a:prstGeom prst="rect">
            <a:avLst/>
          </a:prstGeom>
          <a:effectLst>
            <a:outerShdw blurRad="177800" dist="50800" dir="5400000" sx="90000" sy="90000" algn="ctr" rotWithShape="0">
              <a:srgbClr val="000000">
                <a:alpha val="26000"/>
              </a:srgbClr>
            </a:outerShdw>
          </a:effectLst>
        </p:spPr>
      </p:pic>
      <p:pic>
        <p:nvPicPr>
          <p:cNvPr id="5" name="Označba mesta vsebine 4">
            <a:extLst>
              <a:ext uri="{FF2B5EF4-FFF2-40B4-BE49-F238E27FC236}">
                <a16:creationId xmlns:a16="http://schemas.microsoft.com/office/drawing/2014/main" id="{82D255AB-BE96-426F-8FD9-AC80BB6F3CF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159" y="-1"/>
            <a:ext cx="12057681" cy="1689315"/>
          </a:xfrm>
        </p:spPr>
      </p:pic>
      <p:sp>
        <p:nvSpPr>
          <p:cNvPr id="7" name="Naslov 6">
            <a:extLst>
              <a:ext uri="{FF2B5EF4-FFF2-40B4-BE49-F238E27FC236}">
                <a16:creationId xmlns:a16="http://schemas.microsoft.com/office/drawing/2014/main" id="{0C0836BA-E061-461F-AF6E-90D006A9F30C}"/>
              </a:ext>
            </a:extLst>
          </p:cNvPr>
          <p:cNvSpPr>
            <a:spLocks noGrp="1"/>
          </p:cNvSpPr>
          <p:nvPr>
            <p:ph type="title"/>
          </p:nvPr>
        </p:nvSpPr>
        <p:spPr>
          <a:xfrm>
            <a:off x="3607227" y="181874"/>
            <a:ext cx="8145653" cy="1325563"/>
          </a:xfrm>
        </p:spPr>
        <p:txBody>
          <a:bodyPr>
            <a:normAutofit/>
          </a:bodyPr>
          <a:lstStyle/>
          <a:p>
            <a:pPr algn="ctr"/>
            <a:r>
              <a:rPr lang="sl-SI" sz="2800" b="1" dirty="0">
                <a:solidFill>
                  <a:schemeClr val="accent2"/>
                </a:solidFill>
              </a:rPr>
              <a:t>Od prijavnega roka do zaključka prenosa prijavnic</a:t>
            </a:r>
            <a:br>
              <a:rPr lang="sl-SI" sz="2800" b="1" dirty="0">
                <a:solidFill>
                  <a:schemeClr val="accent2"/>
                </a:solidFill>
              </a:rPr>
            </a:br>
            <a:r>
              <a:rPr lang="sl-SI" sz="2800" b="1" dirty="0">
                <a:solidFill>
                  <a:schemeClr val="accent2"/>
                </a:solidFill>
              </a:rPr>
              <a:t> (od 2.4.2026 – 6.5.2026 do 15.ure)</a:t>
            </a:r>
          </a:p>
        </p:txBody>
      </p:sp>
      <p:sp>
        <p:nvSpPr>
          <p:cNvPr id="2" name="PoljeZBesedilom 1">
            <a:extLst>
              <a:ext uri="{FF2B5EF4-FFF2-40B4-BE49-F238E27FC236}">
                <a16:creationId xmlns:a16="http://schemas.microsoft.com/office/drawing/2014/main" id="{61725A1A-57DD-4897-9FCF-A37E4BD9D6DC}"/>
              </a:ext>
            </a:extLst>
          </p:cNvPr>
          <p:cNvSpPr txBox="1"/>
          <p:nvPr/>
        </p:nvSpPr>
        <p:spPr>
          <a:xfrm>
            <a:off x="137544" y="2054539"/>
            <a:ext cx="7542509" cy="954107"/>
          </a:xfrm>
          <a:prstGeom prst="rect">
            <a:avLst/>
          </a:prstGeom>
          <a:noFill/>
        </p:spPr>
        <p:txBody>
          <a:bodyPr wrap="square" rtlCol="0">
            <a:spAutoFit/>
          </a:bodyPr>
          <a:lstStyle/>
          <a:p>
            <a:r>
              <a:rPr lang="sl-SI" sz="2800" dirty="0"/>
              <a:t>Kaj lahko storiš, če se predvideva omejitev vpisa in se znajdeš na repu 90 % učencev glede na točke?</a:t>
            </a:r>
          </a:p>
        </p:txBody>
      </p:sp>
      <p:sp>
        <p:nvSpPr>
          <p:cNvPr id="3" name="PoljeZBesedilom 2">
            <a:extLst>
              <a:ext uri="{FF2B5EF4-FFF2-40B4-BE49-F238E27FC236}">
                <a16:creationId xmlns:a16="http://schemas.microsoft.com/office/drawing/2014/main" id="{157A5DDD-2170-498A-962E-663F51258656}"/>
              </a:ext>
            </a:extLst>
          </p:cNvPr>
          <p:cNvSpPr txBox="1"/>
          <p:nvPr/>
        </p:nvSpPr>
        <p:spPr>
          <a:xfrm>
            <a:off x="137544" y="3103763"/>
            <a:ext cx="8735879" cy="3539430"/>
          </a:xfrm>
          <a:prstGeom prst="rect">
            <a:avLst/>
          </a:prstGeom>
          <a:noFill/>
        </p:spPr>
        <p:txBody>
          <a:bodyPr wrap="square" rtlCol="0">
            <a:spAutoFit/>
          </a:bodyPr>
          <a:lstStyle/>
          <a:p>
            <a:r>
              <a:rPr lang="sl-SI" sz="2800" dirty="0"/>
              <a:t>Imaš </a:t>
            </a:r>
            <a:r>
              <a:rPr lang="sl-SI" sz="2800" b="1" dirty="0"/>
              <a:t>več</a:t>
            </a:r>
            <a:r>
              <a:rPr lang="sl-SI" sz="2800" dirty="0"/>
              <a:t> možnosti:</a:t>
            </a:r>
          </a:p>
          <a:p>
            <a:endParaRPr lang="sl-SI" sz="2800" dirty="0"/>
          </a:p>
          <a:p>
            <a:pPr marL="342900" indent="-342900">
              <a:buFont typeface="Arial" panose="020B0604020202020204" pitchFamily="34" charset="0"/>
              <a:buChar char="•"/>
            </a:pPr>
            <a:r>
              <a:rPr lang="sl-SI" sz="2800" dirty="0"/>
              <a:t>Se potrudiš dobiti čim boljše ocene v 9. razredu.</a:t>
            </a:r>
          </a:p>
          <a:p>
            <a:pPr marL="342900" indent="-342900">
              <a:buFont typeface="Arial" panose="020B0604020202020204" pitchFamily="34" charset="0"/>
              <a:buChar char="•"/>
            </a:pPr>
            <a:r>
              <a:rPr lang="sl-SI" sz="2800" dirty="0"/>
              <a:t>Tvegaš in pustiš prijavnico na programu, na katerega si se prvotno prijavil.</a:t>
            </a:r>
          </a:p>
          <a:p>
            <a:pPr marL="342900" indent="-342900">
              <a:buFont typeface="Arial" panose="020B0604020202020204" pitchFamily="34" charset="0"/>
              <a:buChar char="•"/>
            </a:pPr>
            <a:r>
              <a:rPr lang="sl-SI" sz="2800" dirty="0"/>
              <a:t>Preneseš prijavnico na drug program – tisti za katerega oceniš, da boš imel/a več možnosti, da boš nanj sprejet/a.</a:t>
            </a:r>
          </a:p>
        </p:txBody>
      </p:sp>
      <p:pic>
        <p:nvPicPr>
          <p:cNvPr id="4" name="Slika 3">
            <a:extLst>
              <a:ext uri="{FF2B5EF4-FFF2-40B4-BE49-F238E27FC236}">
                <a16:creationId xmlns:a16="http://schemas.microsoft.com/office/drawing/2014/main" id="{2F3836F8-0C9A-4CC0-BFBD-100C0186E8F8}"/>
              </a:ext>
            </a:extLst>
          </p:cNvPr>
          <p:cNvPicPr>
            <a:picLocks noChangeAspect="1"/>
          </p:cNvPicPr>
          <p:nvPr/>
        </p:nvPicPr>
        <p:blipFill>
          <a:blip r:embed="rId4">
            <a:alphaModFix amt="70000"/>
          </a:blip>
          <a:stretch>
            <a:fillRect/>
          </a:stretch>
        </p:blipFill>
        <p:spPr>
          <a:xfrm>
            <a:off x="9552098" y="2126214"/>
            <a:ext cx="2417761" cy="1277601"/>
          </a:xfrm>
          <a:prstGeom prst="rect">
            <a:avLst/>
          </a:prstGeom>
        </p:spPr>
      </p:pic>
      <p:pic>
        <p:nvPicPr>
          <p:cNvPr id="8" name="Slika 7">
            <a:extLst>
              <a:ext uri="{FF2B5EF4-FFF2-40B4-BE49-F238E27FC236}">
                <a16:creationId xmlns:a16="http://schemas.microsoft.com/office/drawing/2014/main" id="{6EBF370D-6434-4599-BCB7-AD725BA761C3}"/>
              </a:ext>
            </a:extLst>
          </p:cNvPr>
          <p:cNvPicPr>
            <a:picLocks noChangeAspect="1"/>
          </p:cNvPicPr>
          <p:nvPr/>
        </p:nvPicPr>
        <p:blipFill>
          <a:blip r:embed="rId5"/>
          <a:stretch>
            <a:fillRect/>
          </a:stretch>
        </p:blipFill>
        <p:spPr>
          <a:xfrm>
            <a:off x="10466820" y="3454186"/>
            <a:ext cx="588315" cy="521253"/>
          </a:xfrm>
          <a:prstGeom prst="rect">
            <a:avLst/>
          </a:prstGeom>
        </p:spPr>
      </p:pic>
      <p:sp>
        <p:nvSpPr>
          <p:cNvPr id="9" name="PoljeZBesedilom 8">
            <a:extLst>
              <a:ext uri="{FF2B5EF4-FFF2-40B4-BE49-F238E27FC236}">
                <a16:creationId xmlns:a16="http://schemas.microsoft.com/office/drawing/2014/main" id="{5245FF10-AA85-4F89-9CB2-55EB0C7921BB}"/>
              </a:ext>
            </a:extLst>
          </p:cNvPr>
          <p:cNvSpPr txBox="1"/>
          <p:nvPr/>
        </p:nvSpPr>
        <p:spPr>
          <a:xfrm>
            <a:off x="9928115" y="2411515"/>
            <a:ext cx="1752117" cy="646331"/>
          </a:xfrm>
          <a:prstGeom prst="rect">
            <a:avLst/>
          </a:prstGeom>
          <a:noFill/>
        </p:spPr>
        <p:txBody>
          <a:bodyPr wrap="square" rtlCol="0">
            <a:spAutoFit/>
          </a:bodyPr>
          <a:lstStyle/>
          <a:p>
            <a:pPr algn="ctr"/>
            <a:r>
              <a:rPr lang="sl-SI" dirty="0"/>
              <a:t>Prenesti prijavnico ali ne?</a:t>
            </a:r>
          </a:p>
        </p:txBody>
      </p:sp>
    </p:spTree>
    <p:extLst>
      <p:ext uri="{BB962C8B-B14F-4D97-AF65-F5344CB8AC3E}">
        <p14:creationId xmlns:p14="http://schemas.microsoft.com/office/powerpoint/2010/main" val="2836176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značba mesta vsebine 4">
            <a:extLst>
              <a:ext uri="{FF2B5EF4-FFF2-40B4-BE49-F238E27FC236}">
                <a16:creationId xmlns:a16="http://schemas.microsoft.com/office/drawing/2014/main" id="{82D255AB-BE96-426F-8FD9-AC80BB6F3C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159" y="-1"/>
            <a:ext cx="12057681" cy="1689315"/>
          </a:xfrm>
        </p:spPr>
      </p:pic>
      <p:sp>
        <p:nvSpPr>
          <p:cNvPr id="7" name="Naslov 6">
            <a:extLst>
              <a:ext uri="{FF2B5EF4-FFF2-40B4-BE49-F238E27FC236}">
                <a16:creationId xmlns:a16="http://schemas.microsoft.com/office/drawing/2014/main" id="{0C0836BA-E061-461F-AF6E-90D006A9F30C}"/>
              </a:ext>
            </a:extLst>
          </p:cNvPr>
          <p:cNvSpPr>
            <a:spLocks noGrp="1"/>
          </p:cNvSpPr>
          <p:nvPr>
            <p:ph type="title"/>
          </p:nvPr>
        </p:nvSpPr>
        <p:spPr>
          <a:xfrm>
            <a:off x="3922361" y="267801"/>
            <a:ext cx="7639374" cy="1153709"/>
          </a:xfrm>
        </p:spPr>
        <p:txBody>
          <a:bodyPr>
            <a:normAutofit/>
          </a:bodyPr>
          <a:lstStyle/>
          <a:p>
            <a:r>
              <a:rPr lang="sl-SI" sz="3600" b="1" dirty="0">
                <a:solidFill>
                  <a:schemeClr val="accent2"/>
                </a:solidFill>
              </a:rPr>
              <a:t>Prenos prijavnice poteka na dva načina</a:t>
            </a:r>
          </a:p>
        </p:txBody>
      </p:sp>
      <p:sp>
        <p:nvSpPr>
          <p:cNvPr id="2" name="Pravokotnik: zaokroženi vogali 1">
            <a:extLst>
              <a:ext uri="{FF2B5EF4-FFF2-40B4-BE49-F238E27FC236}">
                <a16:creationId xmlns:a16="http://schemas.microsoft.com/office/drawing/2014/main" id="{A5CA4034-5A9D-4DCF-AD8C-987BACF55BCC}"/>
              </a:ext>
            </a:extLst>
          </p:cNvPr>
          <p:cNvSpPr/>
          <p:nvPr/>
        </p:nvSpPr>
        <p:spPr>
          <a:xfrm>
            <a:off x="208586" y="2027042"/>
            <a:ext cx="1846717" cy="119724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000" dirty="0">
                <a:solidFill>
                  <a:schemeClr val="tx1"/>
                </a:solidFill>
              </a:rPr>
              <a:t>ELEKTRONSKO</a:t>
            </a:r>
          </a:p>
        </p:txBody>
      </p:sp>
      <p:sp>
        <p:nvSpPr>
          <p:cNvPr id="6" name="Pravokotnik: zaokroženi vogali 5">
            <a:extLst>
              <a:ext uri="{FF2B5EF4-FFF2-40B4-BE49-F238E27FC236}">
                <a16:creationId xmlns:a16="http://schemas.microsoft.com/office/drawing/2014/main" id="{5499C39B-D267-4AE2-98B7-DD92DF36AE4A}"/>
              </a:ext>
            </a:extLst>
          </p:cNvPr>
          <p:cNvSpPr/>
          <p:nvPr/>
        </p:nvSpPr>
        <p:spPr>
          <a:xfrm>
            <a:off x="212154" y="4648561"/>
            <a:ext cx="1972552" cy="119724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solidFill>
                  <a:schemeClr val="tx1"/>
                </a:solidFill>
              </a:rPr>
              <a:t>FIZIČNO – ROČNO IZPOLNJENO V PAPIRNATI OBLIKI</a:t>
            </a:r>
          </a:p>
        </p:txBody>
      </p:sp>
      <p:sp>
        <p:nvSpPr>
          <p:cNvPr id="8" name="Pravokotnik: zaokroženi vogali 7">
            <a:extLst>
              <a:ext uri="{FF2B5EF4-FFF2-40B4-BE49-F238E27FC236}">
                <a16:creationId xmlns:a16="http://schemas.microsoft.com/office/drawing/2014/main" id="{7F52346E-A908-4304-B2EB-1B4808B41C17}"/>
              </a:ext>
            </a:extLst>
          </p:cNvPr>
          <p:cNvSpPr/>
          <p:nvPr/>
        </p:nvSpPr>
        <p:spPr>
          <a:xfrm>
            <a:off x="2332638" y="1868823"/>
            <a:ext cx="2935713" cy="1513681"/>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dirty="0">
                <a:solidFill>
                  <a:schemeClr val="tx1"/>
                </a:solidFill>
              </a:rPr>
              <a:t>Prijavnico preneseš elektronsko (prek vpisne aplikacije) iz šole A:</a:t>
            </a:r>
          </a:p>
          <a:p>
            <a:pPr marL="285750" indent="-285750">
              <a:buFont typeface="Arial" panose="020B0604020202020204" pitchFamily="34" charset="0"/>
              <a:buChar char="•"/>
            </a:pPr>
            <a:r>
              <a:rPr lang="sl-SI" dirty="0">
                <a:solidFill>
                  <a:schemeClr val="tx1"/>
                </a:solidFill>
              </a:rPr>
              <a:t> na šolo B, </a:t>
            </a:r>
            <a:r>
              <a:rPr lang="sl-SI" b="1" dirty="0">
                <a:solidFill>
                  <a:schemeClr val="tx1"/>
                </a:solidFill>
              </a:rPr>
              <a:t>ali</a:t>
            </a:r>
          </a:p>
          <a:p>
            <a:pPr marL="285750" indent="-285750">
              <a:buFont typeface="Arial" panose="020B0604020202020204" pitchFamily="34" charset="0"/>
              <a:buChar char="•"/>
            </a:pPr>
            <a:r>
              <a:rPr lang="sl-SI" dirty="0">
                <a:solidFill>
                  <a:schemeClr val="tx1"/>
                </a:solidFill>
              </a:rPr>
              <a:t> na drug program šole A</a:t>
            </a:r>
          </a:p>
        </p:txBody>
      </p:sp>
      <p:sp>
        <p:nvSpPr>
          <p:cNvPr id="9" name="Pravokotnik: zaokroženi vogali 8">
            <a:extLst>
              <a:ext uri="{FF2B5EF4-FFF2-40B4-BE49-F238E27FC236}">
                <a16:creationId xmlns:a16="http://schemas.microsoft.com/office/drawing/2014/main" id="{ADD11078-516E-4EA6-8A12-AFA27DA5E9C0}"/>
              </a:ext>
            </a:extLst>
          </p:cNvPr>
          <p:cNvSpPr/>
          <p:nvPr/>
        </p:nvSpPr>
        <p:spPr>
          <a:xfrm>
            <a:off x="5545686" y="1868823"/>
            <a:ext cx="2582356" cy="1513681"/>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dirty="0">
                <a:solidFill>
                  <a:schemeClr val="tx1"/>
                </a:solidFill>
              </a:rPr>
              <a:t>Natisneš, skupaj s starši podpišeš in pošlješ po klasični pošti na šolo B.</a:t>
            </a:r>
          </a:p>
        </p:txBody>
      </p:sp>
      <p:sp>
        <p:nvSpPr>
          <p:cNvPr id="10" name="Pravokotnik: zaokroženi vogali 9">
            <a:extLst>
              <a:ext uri="{FF2B5EF4-FFF2-40B4-BE49-F238E27FC236}">
                <a16:creationId xmlns:a16="http://schemas.microsoft.com/office/drawing/2014/main" id="{6CDF5603-0230-49EC-94E5-32D6626DE59F}"/>
              </a:ext>
            </a:extLst>
          </p:cNvPr>
          <p:cNvSpPr/>
          <p:nvPr/>
        </p:nvSpPr>
        <p:spPr>
          <a:xfrm>
            <a:off x="8417059" y="1868823"/>
            <a:ext cx="2764694" cy="1513681"/>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dirty="0">
                <a:solidFill>
                  <a:schemeClr val="tx1"/>
                </a:solidFill>
              </a:rPr>
              <a:t>Svetovalni delavec iz šole B te prijavi na šolo (tako nisi več prijavljen/a na šoli A, ampak na šoli B).</a:t>
            </a:r>
          </a:p>
        </p:txBody>
      </p:sp>
      <p:sp>
        <p:nvSpPr>
          <p:cNvPr id="11" name="Pravokotnik: zaokroženi vogali 10">
            <a:extLst>
              <a:ext uri="{FF2B5EF4-FFF2-40B4-BE49-F238E27FC236}">
                <a16:creationId xmlns:a16="http://schemas.microsoft.com/office/drawing/2014/main" id="{839FF925-EC6C-4F53-82D9-2E65E1980C0A}"/>
              </a:ext>
            </a:extLst>
          </p:cNvPr>
          <p:cNvSpPr/>
          <p:nvPr/>
        </p:nvSpPr>
        <p:spPr>
          <a:xfrm>
            <a:off x="2444664" y="4166257"/>
            <a:ext cx="5037426" cy="2171042"/>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dirty="0">
                <a:solidFill>
                  <a:schemeClr val="tx1"/>
                </a:solidFill>
              </a:rPr>
              <a:t>Na e-naslov svetovalne službe šole A tvoji starši pošljejo </a:t>
            </a:r>
            <a:r>
              <a:rPr lang="sl-SI" b="1" dirty="0">
                <a:solidFill>
                  <a:schemeClr val="tx1"/>
                </a:solidFill>
              </a:rPr>
              <a:t>SOGLASJE ZA PRENOS PRIJAVNICE :</a:t>
            </a:r>
          </a:p>
          <a:p>
            <a:pPr marL="342900" indent="-342900">
              <a:buFont typeface="Arial" panose="020B0604020202020204" pitchFamily="34" charset="0"/>
              <a:buChar char="•"/>
            </a:pPr>
            <a:r>
              <a:rPr lang="sl-SI" dirty="0">
                <a:solidFill>
                  <a:schemeClr val="tx1"/>
                </a:solidFill>
              </a:rPr>
              <a:t>v katerem navedeš šolo B, na katero želiš prenesti prijavo, </a:t>
            </a:r>
            <a:r>
              <a:rPr lang="sl-SI" b="1" dirty="0">
                <a:solidFill>
                  <a:schemeClr val="tx1"/>
                </a:solidFill>
              </a:rPr>
              <a:t>ali</a:t>
            </a:r>
          </a:p>
          <a:p>
            <a:pPr marL="342900" indent="-342900">
              <a:buFont typeface="Arial" panose="020B0604020202020204" pitchFamily="34" charset="0"/>
              <a:buChar char="•"/>
            </a:pPr>
            <a:r>
              <a:rPr lang="sl-SI" dirty="0">
                <a:solidFill>
                  <a:schemeClr val="tx1"/>
                </a:solidFill>
              </a:rPr>
              <a:t>program na šoli A kamor želiš prenesti prijavo.</a:t>
            </a:r>
          </a:p>
          <a:p>
            <a:r>
              <a:rPr lang="sl-SI" dirty="0">
                <a:solidFill>
                  <a:schemeClr val="tx1"/>
                </a:solidFill>
              </a:rPr>
              <a:t>Obrazec soglasja za prenos prijavnice najdeš na spletni strani MVI</a:t>
            </a:r>
          </a:p>
        </p:txBody>
      </p:sp>
      <p:sp>
        <p:nvSpPr>
          <p:cNvPr id="12" name="Pravokotnik: zaokroženi vogali 11">
            <a:extLst>
              <a:ext uri="{FF2B5EF4-FFF2-40B4-BE49-F238E27FC236}">
                <a16:creationId xmlns:a16="http://schemas.microsoft.com/office/drawing/2014/main" id="{2FC4163B-0F0D-47A5-A404-242EE88A4227}"/>
              </a:ext>
            </a:extLst>
          </p:cNvPr>
          <p:cNvSpPr/>
          <p:nvPr/>
        </p:nvSpPr>
        <p:spPr>
          <a:xfrm>
            <a:off x="7742048" y="4222591"/>
            <a:ext cx="4243597" cy="205837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sl-SI" dirty="0">
                <a:solidFill>
                  <a:schemeClr val="tx1"/>
                </a:solidFill>
              </a:rPr>
              <a:t>Svetovalni delavec iz šole A po klasični pošti pošlje tvojo prijavnico na šolo B, pri tem obvesti šolo B in tvoje starše.</a:t>
            </a:r>
          </a:p>
          <a:p>
            <a:pPr marL="285750" indent="-285750">
              <a:buFont typeface="Arial" panose="020B0604020202020204" pitchFamily="34" charset="0"/>
              <a:buChar char="•"/>
            </a:pPr>
            <a:endParaRPr lang="sl-SI" dirty="0">
              <a:solidFill>
                <a:schemeClr val="tx1"/>
              </a:solidFill>
            </a:endParaRPr>
          </a:p>
          <a:p>
            <a:pPr marL="285750" indent="-285750">
              <a:buFont typeface="Arial" panose="020B0604020202020204" pitchFamily="34" charset="0"/>
              <a:buChar char="•"/>
            </a:pPr>
            <a:r>
              <a:rPr lang="sl-SI" dirty="0">
                <a:solidFill>
                  <a:schemeClr val="tx1"/>
                </a:solidFill>
              </a:rPr>
              <a:t>Svetovalni delavec iz šole B te prijavi na šolo ali drug program šole A.</a:t>
            </a:r>
          </a:p>
        </p:txBody>
      </p:sp>
      <p:sp>
        <p:nvSpPr>
          <p:cNvPr id="4" name="Puščica: desno 3">
            <a:extLst>
              <a:ext uri="{FF2B5EF4-FFF2-40B4-BE49-F238E27FC236}">
                <a16:creationId xmlns:a16="http://schemas.microsoft.com/office/drawing/2014/main" id="{6D9388BF-448E-439B-82B1-0C1CB8332CE4}"/>
              </a:ext>
            </a:extLst>
          </p:cNvPr>
          <p:cNvSpPr/>
          <p:nvPr/>
        </p:nvSpPr>
        <p:spPr>
          <a:xfrm>
            <a:off x="1924875" y="2497096"/>
            <a:ext cx="519662" cy="260983"/>
          </a:xfrm>
          <a:prstGeom prst="rightArrow">
            <a:avLst/>
          </a:prstGeom>
          <a:solidFill>
            <a:srgbClr val="00206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l-SI"/>
          </a:p>
        </p:txBody>
      </p:sp>
      <p:sp>
        <p:nvSpPr>
          <p:cNvPr id="13" name="Puščica: desno 12">
            <a:extLst>
              <a:ext uri="{FF2B5EF4-FFF2-40B4-BE49-F238E27FC236}">
                <a16:creationId xmlns:a16="http://schemas.microsoft.com/office/drawing/2014/main" id="{21125F97-FB45-45E3-86ED-74AC36D04087}"/>
              </a:ext>
            </a:extLst>
          </p:cNvPr>
          <p:cNvSpPr/>
          <p:nvPr/>
        </p:nvSpPr>
        <p:spPr>
          <a:xfrm>
            <a:off x="5146147" y="2468593"/>
            <a:ext cx="510062" cy="260983"/>
          </a:xfrm>
          <a:prstGeom prst="rightArrow">
            <a:avLst/>
          </a:prstGeom>
          <a:solidFill>
            <a:srgbClr val="00206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l-SI"/>
          </a:p>
        </p:txBody>
      </p:sp>
      <p:sp>
        <p:nvSpPr>
          <p:cNvPr id="14" name="Puščica: desno 13">
            <a:extLst>
              <a:ext uri="{FF2B5EF4-FFF2-40B4-BE49-F238E27FC236}">
                <a16:creationId xmlns:a16="http://schemas.microsoft.com/office/drawing/2014/main" id="{70238226-490B-4BA7-AA16-A91E17A9B3D6}"/>
              </a:ext>
            </a:extLst>
          </p:cNvPr>
          <p:cNvSpPr/>
          <p:nvPr/>
        </p:nvSpPr>
        <p:spPr>
          <a:xfrm>
            <a:off x="7969961" y="2447116"/>
            <a:ext cx="573028" cy="260983"/>
          </a:xfrm>
          <a:prstGeom prst="rightArrow">
            <a:avLst/>
          </a:prstGeom>
          <a:solidFill>
            <a:srgbClr val="00206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l-SI"/>
          </a:p>
        </p:txBody>
      </p:sp>
      <p:sp>
        <p:nvSpPr>
          <p:cNvPr id="15" name="Puščica: desno 14">
            <a:extLst>
              <a:ext uri="{FF2B5EF4-FFF2-40B4-BE49-F238E27FC236}">
                <a16:creationId xmlns:a16="http://schemas.microsoft.com/office/drawing/2014/main" id="{AD506C75-D25D-4071-AED4-9AFEDC8E8386}"/>
              </a:ext>
            </a:extLst>
          </p:cNvPr>
          <p:cNvSpPr/>
          <p:nvPr/>
        </p:nvSpPr>
        <p:spPr>
          <a:xfrm rot="3141860">
            <a:off x="1703576" y="3533864"/>
            <a:ext cx="1193158" cy="363304"/>
          </a:xfrm>
          <a:prstGeom prst="rightArrow">
            <a:avLst/>
          </a:prstGeom>
          <a:solidFill>
            <a:srgbClr val="00206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l-SI"/>
          </a:p>
        </p:txBody>
      </p:sp>
      <p:sp>
        <p:nvSpPr>
          <p:cNvPr id="16" name="Puščica: desno 15">
            <a:extLst>
              <a:ext uri="{FF2B5EF4-FFF2-40B4-BE49-F238E27FC236}">
                <a16:creationId xmlns:a16="http://schemas.microsoft.com/office/drawing/2014/main" id="{2A2FF1C7-E810-44FF-BD45-23A0E2AA7776}"/>
              </a:ext>
            </a:extLst>
          </p:cNvPr>
          <p:cNvSpPr/>
          <p:nvPr/>
        </p:nvSpPr>
        <p:spPr>
          <a:xfrm>
            <a:off x="2061964" y="5099439"/>
            <a:ext cx="647811" cy="295668"/>
          </a:xfrm>
          <a:prstGeom prst="rightArrow">
            <a:avLst/>
          </a:prstGeom>
          <a:solidFill>
            <a:srgbClr val="00206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l-SI"/>
          </a:p>
        </p:txBody>
      </p:sp>
      <p:sp>
        <p:nvSpPr>
          <p:cNvPr id="17" name="Puščica: desno 16">
            <a:extLst>
              <a:ext uri="{FF2B5EF4-FFF2-40B4-BE49-F238E27FC236}">
                <a16:creationId xmlns:a16="http://schemas.microsoft.com/office/drawing/2014/main" id="{65ED77FD-CAD3-4CEB-8D76-B4776F646C8B}"/>
              </a:ext>
            </a:extLst>
          </p:cNvPr>
          <p:cNvSpPr/>
          <p:nvPr/>
        </p:nvSpPr>
        <p:spPr>
          <a:xfrm>
            <a:off x="7342605" y="5102697"/>
            <a:ext cx="541348" cy="295668"/>
          </a:xfrm>
          <a:prstGeom prst="rightArrow">
            <a:avLst/>
          </a:prstGeom>
          <a:solidFill>
            <a:srgbClr val="00206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3505019896"/>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1207</TotalTime>
  <Words>4651</Words>
  <Application>Microsoft Office PowerPoint</Application>
  <PresentationFormat>Širokozaslonsko</PresentationFormat>
  <Paragraphs>412</Paragraphs>
  <Slides>36</Slides>
  <Notes>0</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36</vt:i4>
      </vt:variant>
    </vt:vector>
  </HeadingPairs>
  <TitlesOfParts>
    <vt:vector size="42" baseType="lpstr">
      <vt:lpstr>Arial</vt:lpstr>
      <vt:lpstr>Arial Black</vt:lpstr>
      <vt:lpstr>Calibri</vt:lpstr>
      <vt:lpstr>Calibri Light</vt:lpstr>
      <vt:lpstr>Verdana</vt:lpstr>
      <vt:lpstr>Officeova tema</vt:lpstr>
      <vt:lpstr>PRIJAVA IN VPIS NA EGSŠ</vt:lpstr>
      <vt:lpstr>    </vt:lpstr>
      <vt:lpstr>Prijava za vpis poteka na dva načina</vt:lpstr>
      <vt:lpstr>Od prijavnega roka do zaključka prenosa prijavnic  (od 2.4.2026 - 6.5.2026 do 15. ure)</vt:lpstr>
      <vt:lpstr>Spodnje meje – omejitev vpisa</vt:lpstr>
      <vt:lpstr>Od prijavnega roka do zaključka prenosa prijavnic  (od 2.4.2026 – 6.5.2026 do 15.ure)</vt:lpstr>
      <vt:lpstr>Prvi in drugi krog izbirnega postopka</vt:lpstr>
      <vt:lpstr>Od prijavnega roka do zaključka prenosa prijavnic  (od 2.4.2026 – 6.5.2026 do 15.ure)</vt:lpstr>
      <vt:lpstr>Prenos prijavnice poteka na dva načina</vt:lpstr>
      <vt:lpstr>Podroben opis prenosa prijavnice</vt:lpstr>
      <vt:lpstr>V nadaljevanju so predstavljene 3 možnosti</vt:lpstr>
      <vt:lpstr>Spreminjanje števila prijav</vt:lpstr>
      <vt:lpstr>Predvidevanje omejitve vpisa</vt:lpstr>
      <vt:lpstr>Omejitev vpisa in upoštevanje ocen iz 9. razreda (možnost A).</vt:lpstr>
      <vt:lpstr>Brez omejitve vpisa (možnost B)</vt:lpstr>
      <vt:lpstr>Nekoliko več prijav, pa vseeno lahko brez omejitve vpisa (možnost C)</vt:lpstr>
      <vt:lpstr>Seštevek točk v primeru omejitve vpisa</vt:lpstr>
      <vt:lpstr>Formula za izračun točk</vt:lpstr>
      <vt:lpstr>Nadomestni dosežki NPZ v primeru omejitve vpisa</vt:lpstr>
      <vt:lpstr>Dodatne točke za vpis</vt:lpstr>
      <vt:lpstr>PowerPointova predstavitev</vt:lpstr>
      <vt:lpstr>Nižji seštevek ocen 7. 8. 9. razred, višji NPZ</vt:lpstr>
      <vt:lpstr>Več učencev z enakim številom točk se nahaja na spodnji meji točk</vt:lpstr>
      <vt:lpstr>Enake spodnje meje točk, višji skupni seštevek na NPZ (prvi korak)</vt:lpstr>
      <vt:lpstr>Enake spodnje meje točk, višji skupni seštevek na NPZ (drugi korak)</vt:lpstr>
      <vt:lpstr>Zaključek 1. kroga izbirnega postopka</vt:lpstr>
      <vt:lpstr>2. krog izbirnega postopka (od 19.6.2026 – 26.6.2026 do 14 ure)</vt:lpstr>
      <vt:lpstr>2. krog izbirnega postopka (od 19.6.2026 – 26.6.2026 do 14 ure)</vt:lpstr>
      <vt:lpstr>Seznam šol za 2. krog izbirnega postopka</vt:lpstr>
      <vt:lpstr>2. krog izbirnega postopka (od 19.6.2026 – 26.6.2026 do 14 ure)</vt:lpstr>
      <vt:lpstr>PowerPointova predstavitev</vt:lpstr>
      <vt:lpstr>Razvrščanje v 2. krogu</vt:lpstr>
      <vt:lpstr>Zaključek 2. kroga izbirnega postopka (30.6.2026)</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PRIJAVA IN VPIS NA EGSŠ</dc:title>
  <dc:creator>maša</dc:creator>
  <cp:lastModifiedBy>Ana Hlebanja</cp:lastModifiedBy>
  <cp:revision>70</cp:revision>
  <dcterms:created xsi:type="dcterms:W3CDTF">2026-03-11T06:10:08Z</dcterms:created>
  <dcterms:modified xsi:type="dcterms:W3CDTF">2026-03-26T11:23:53Z</dcterms:modified>
</cp:coreProperties>
</file>