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  <p:sldId id="323" r:id="rId3"/>
    <p:sldId id="378" r:id="rId4"/>
    <p:sldId id="325" r:id="rId5"/>
    <p:sldId id="341" r:id="rId6"/>
    <p:sldId id="343" r:id="rId7"/>
    <p:sldId id="342" r:id="rId8"/>
    <p:sldId id="332" r:id="rId9"/>
    <p:sldId id="372" r:id="rId10"/>
    <p:sldId id="344" r:id="rId11"/>
    <p:sldId id="357" r:id="rId12"/>
    <p:sldId id="373" r:id="rId13"/>
    <p:sldId id="365" r:id="rId14"/>
    <p:sldId id="364" r:id="rId15"/>
    <p:sldId id="370" r:id="rId16"/>
    <p:sldId id="335" r:id="rId17"/>
    <p:sldId id="369" r:id="rId18"/>
    <p:sldId id="356" r:id="rId19"/>
    <p:sldId id="352" r:id="rId20"/>
    <p:sldId id="353" r:id="rId21"/>
    <p:sldId id="349" r:id="rId22"/>
    <p:sldId id="351" r:id="rId23"/>
    <p:sldId id="347" r:id="rId24"/>
    <p:sldId id="346" r:id="rId25"/>
    <p:sldId id="348" r:id="rId26"/>
    <p:sldId id="359" r:id="rId27"/>
    <p:sldId id="363" r:id="rId28"/>
    <p:sldId id="361" r:id="rId29"/>
    <p:sldId id="338" r:id="rId30"/>
    <p:sldId id="354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3B3A"/>
    <a:srgbClr val="595959"/>
    <a:srgbClr val="393B3A"/>
    <a:srgbClr val="FED44A"/>
    <a:srgbClr val="66A0CC"/>
    <a:srgbClr val="E85F34"/>
    <a:srgbClr val="F6BB1D"/>
    <a:srgbClr val="FFC000"/>
    <a:srgbClr val="C4BEB9"/>
    <a:srgbClr val="96BD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4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4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50CD42-7326-48D8-B9C8-165A4990A5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9DDF705-A846-432A-BA2C-FF0FD5FCA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D2AAB65-31C1-49D8-88B8-E3DABAA2C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A186A43-2473-4B57-814D-158D0F9C4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8F06D1-FC0A-4A42-9AC6-851AACB00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493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88EEC9-4C40-41F1-94B7-2F9559360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624E6FF-6AC1-4DA3-A6F9-A045054BCE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7E83FAA-D084-467C-AEE8-273E51CCA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5BC3736-E19D-4B19-B066-FDB291BC2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4EB3EF6-E788-46A1-8CC6-3E8A361E8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8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2A0850B7-35C1-4680-82AA-FCF37B71F6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961CA02-C4AF-42EA-9FD5-64DEBB977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70D7A5F-1B55-4D3C-B18C-8F30DF90B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1B4963A-556F-49FB-B5FC-EE0DA7037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B7A0C61-A089-4327-9AEF-4C86AE7A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07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A42929-5912-44F8-A3FC-C4DEFAB6F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00E41F-FA2E-48C7-AAFE-4760DFC1B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DC8F496-2733-459E-9FB3-AABF3389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796F502-2158-4061-8E67-7CFB2A6F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43A69C7-86B9-4C96-A561-7D59DB0B5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23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A75A9C-7CF9-434B-934D-500FCDD9B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7CD035E-FFF5-4FCD-88D0-3C1126E6A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5D400B5-4324-4E22-99F5-611418E7F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E20F41F-9606-4A92-B793-F7D7312A0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BF4A7A1-D606-4FCB-9F13-6B0AAE89F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19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D3BEDA-34F0-475B-B688-360678656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A9E87B5-5B7D-4218-AD2D-7C8BD757F0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467182E-4E8F-4C50-A9F1-D312BBDD5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6420D8B-2278-42B4-A882-A58DC11A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57D452D-43AF-4FE8-9481-6C03198C7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90DD81A-F3D6-42B0-BB82-F930ED484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66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7B307D-553E-4F28-B46E-D1E2A704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6D92E18-86F3-497A-BF12-D515A66E9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40DCFFD-00C0-43F7-BE00-5C0BC10CB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E87E669B-0858-45E1-AF16-79AC038947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9D0F2C8-20E4-4442-AAD3-986073157E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00BA7D2-BE7F-483E-80DD-38EB46680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1FE20C2A-3426-4DAD-9905-1EBB6496A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F7FB26A0-7B88-4C7D-B19F-D33A4F5E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842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38EA4A-39D9-4CAE-961D-62003DA5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7C8AA90-F9D0-40E2-A5F3-98B1EC336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12E7C119-8CF6-427B-8111-F0A42AA9B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36EB7F9-A3D7-4D15-BB04-6A8942F1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472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AACA58B-77CD-438F-A396-82367FCD8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9B0A72F6-D382-4A7B-93CD-428EE679E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C2D06034-3A91-453C-A12C-D1B7325E2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46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093973-C1E4-4A82-9E17-0D49013B8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9D155AB-CCFE-4254-84C1-8A311577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4E8D098E-A3D0-4870-A204-796670D30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B0B453C-0C59-41EA-9C54-7CF2B2AE8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3143111-104D-4E11-B6D2-C76A2326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14A9653-4733-4165-A363-BEB2AA2A2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0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75600F-58A2-4CFA-A78D-334C2438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8FA6DFA7-ED30-43D4-8D9F-8FB3367F51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1C9B0D1-0D42-4EB4-996E-BC6F861E8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2F7A311-679A-4DDF-9176-7FAAA50CB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FD3DDA6-3E0F-43EC-A082-0553CD388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CD6C36C-7BB1-467A-A5C3-CEE4C038B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43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8B65DA0-435F-41C0-8F3F-0EF5DA02B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22C3A95-CB25-4FB7-B77E-3400628C8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0229C2E-52DE-4111-855E-BCDF8EC79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ED3E4-2767-4429-B2F3-6311598D0CCC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7721DF4-1F30-4E8E-883A-9826870FD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827DC26-51E7-4A4B-BA79-4B328EA8AB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86116-5CF5-4420-A812-7F3FE846F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93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6" y="0"/>
            <a:ext cx="10262369" cy="6869850"/>
          </a:xfrm>
          <a:prstGeom prst="rect">
            <a:avLst/>
          </a:prstGeom>
        </p:spPr>
      </p:pic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17673" y="310197"/>
            <a:ext cx="4868487" cy="689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370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Tehnika PRPOP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74567" y="1225689"/>
            <a:ext cx="9210501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  <a:tabLst>
                <a:tab pos="1733550" algn="l"/>
              </a:tabLst>
            </a:pPr>
            <a:r>
              <a:rPr lang="sl-SI" sz="2400" dirty="0">
                <a:latin typeface="Comic Sans MS"/>
                <a:ea typeface="Times New Roman"/>
                <a:cs typeface="Arial"/>
              </a:rPr>
              <a:t> </a:t>
            </a: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sz="2800" b="1" dirty="0">
                <a:solidFill>
                  <a:srgbClr val="FF0000"/>
                </a:solidFill>
                <a:latin typeface="Comic Sans MS"/>
                <a:ea typeface="Times New Roman"/>
                <a:cs typeface="Arial"/>
              </a:rPr>
              <a:t>P</a:t>
            </a:r>
            <a:r>
              <a:rPr lang="sl-SI" sz="1600" b="1" dirty="0">
                <a:latin typeface="Comic Sans MS"/>
                <a:ea typeface="Times New Roman"/>
                <a:cs typeface="Arial"/>
              </a:rPr>
              <a:t>RELETI</a:t>
            </a:r>
            <a:r>
              <a:rPr lang="sl-SI" sz="1600" dirty="0">
                <a:latin typeface="Comic Sans MS"/>
                <a:ea typeface="Times New Roman"/>
                <a:cs typeface="Arial"/>
              </a:rPr>
              <a:t>, da dobiš vpogled v celotno snov: pregledaš naslove, ključne besede, kazalo in slike. Popolnoma novo gradivo na hitro prebereš. </a:t>
            </a: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sz="2800" b="1" dirty="0">
                <a:solidFill>
                  <a:srgbClr val="FF0000"/>
                </a:solidFill>
                <a:latin typeface="Comic Sans MS"/>
                <a:ea typeface="Times New Roman"/>
                <a:cs typeface="Arial"/>
              </a:rPr>
              <a:t>R</a:t>
            </a:r>
            <a:r>
              <a:rPr lang="sl-SI" sz="1600" b="1" dirty="0">
                <a:latin typeface="Comic Sans MS"/>
                <a:ea typeface="Times New Roman"/>
                <a:cs typeface="Arial"/>
              </a:rPr>
              <a:t>AZDELI </a:t>
            </a:r>
            <a:r>
              <a:rPr lang="sl-SI" sz="1600" dirty="0">
                <a:latin typeface="Comic Sans MS"/>
                <a:ea typeface="Times New Roman"/>
                <a:cs typeface="Arial"/>
              </a:rPr>
              <a:t>snov na krajša poglavja ali enote, ki jih lahko preučiš v 45 minutah. </a:t>
            </a: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sz="2800" b="1" dirty="0">
                <a:solidFill>
                  <a:srgbClr val="FF0000"/>
                </a:solidFill>
                <a:latin typeface="Comic Sans MS"/>
                <a:ea typeface="Times New Roman"/>
                <a:cs typeface="Arial"/>
              </a:rPr>
              <a:t>P</a:t>
            </a:r>
            <a:r>
              <a:rPr lang="sl-SI" sz="1600" b="1" dirty="0">
                <a:latin typeface="Comic Sans MS"/>
                <a:ea typeface="Times New Roman"/>
                <a:cs typeface="Arial"/>
              </a:rPr>
              <a:t>REUČI </a:t>
            </a:r>
            <a:r>
              <a:rPr lang="sl-SI" sz="1600" dirty="0">
                <a:latin typeface="Comic Sans MS"/>
                <a:ea typeface="Times New Roman"/>
                <a:cs typeface="Arial"/>
              </a:rPr>
              <a:t>snov, da jo boš razumel. Poišči ključne besede, asociacije, preoblikuj snov v svoj </a:t>
            </a:r>
            <a:r>
              <a:rPr lang="sl-SI" sz="1600" b="1" dirty="0">
                <a:latin typeface="Comic Sans MS"/>
                <a:ea typeface="Times New Roman"/>
                <a:cs typeface="Arial"/>
              </a:rPr>
              <a:t>stil predelave informacij</a:t>
            </a:r>
            <a:r>
              <a:rPr lang="sl-SI" sz="1600" dirty="0">
                <a:latin typeface="Comic Sans MS"/>
                <a:ea typeface="Times New Roman"/>
                <a:cs typeface="Arial"/>
              </a:rPr>
              <a:t>. 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sz="2800" b="1" dirty="0">
                <a:solidFill>
                  <a:srgbClr val="FF0000"/>
                </a:solidFill>
                <a:latin typeface="Comic Sans MS"/>
                <a:ea typeface="Times New Roman"/>
                <a:cs typeface="Arial"/>
              </a:rPr>
              <a:t>O</a:t>
            </a:r>
            <a:r>
              <a:rPr lang="sl-SI" sz="1600" b="1" dirty="0">
                <a:latin typeface="Comic Sans MS"/>
                <a:ea typeface="Times New Roman"/>
                <a:cs typeface="Arial"/>
              </a:rPr>
              <a:t>BNOVI PREUČENO POGLAVJE:</a:t>
            </a:r>
            <a:r>
              <a:rPr lang="sl-SI" sz="1600" dirty="0">
                <a:latin typeface="Comic Sans MS"/>
                <a:ea typeface="Times New Roman"/>
                <a:cs typeface="Arial"/>
              </a:rPr>
              <a:t> </a:t>
            </a:r>
          </a:p>
          <a:p>
            <a:pPr lvl="1" algn="just">
              <a:tabLst>
                <a:tab pos="457200" algn="l"/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 </a:t>
            </a:r>
            <a:endParaRPr lang="sl-SI" sz="1600" dirty="0">
              <a:latin typeface="Times New Roman"/>
              <a:ea typeface="Times New Roman"/>
            </a:endParaRPr>
          </a:p>
          <a:p>
            <a:pPr marL="971550" lvl="1" indent="-285750" algn="just">
              <a:buFont typeface="Wingdings" panose="05000000000000000000" pitchFamily="2" charset="2"/>
              <a:buChar char="§"/>
              <a:tabLst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Po spominu izdelaj miselni vzorec, preglednico, skico, izpiši ključne besede. </a:t>
            </a:r>
          </a:p>
          <a:p>
            <a:pPr marL="971550" lvl="1" indent="-285750" algn="just">
              <a:buFont typeface="Wingdings" panose="05000000000000000000" pitchFamily="2" charset="2"/>
              <a:buChar char="§"/>
              <a:tabLst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Ponavljaj glasno, s svojimi besedami, ne da bi gledal v literaturo.</a:t>
            </a:r>
          </a:p>
          <a:p>
            <a:pPr marL="971550" lvl="1" indent="-285750" algn="just">
              <a:buFont typeface="Wingdings" panose="05000000000000000000" pitchFamily="2" charset="2"/>
              <a:buChar char="§"/>
              <a:tabLst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Odgovori na vprašanja na koncu poglavja. </a:t>
            </a:r>
            <a:endParaRPr lang="sl-SI" sz="1600" dirty="0">
              <a:latin typeface="Times New Roman"/>
              <a:ea typeface="Times New Roman"/>
            </a:endParaRPr>
          </a:p>
          <a:p>
            <a:pPr marL="971550" lvl="1" indent="-285750" algn="just">
              <a:buFont typeface="Wingdings" panose="05000000000000000000" pitchFamily="2" charset="2"/>
              <a:buChar char="§"/>
              <a:tabLst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Po samostojni obnovi preveri, da nisi česa pozabil. </a:t>
            </a:r>
            <a:endParaRPr lang="sl-SI" sz="1600" dirty="0">
              <a:latin typeface="Times New Roman"/>
              <a:ea typeface="Times New Roman"/>
            </a:endParaRPr>
          </a:p>
          <a:p>
            <a:pPr marL="685800" lvl="1" algn="just">
              <a:tabLst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 </a:t>
            </a:r>
            <a:endParaRPr lang="sl-SI" sz="16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  <a:tabLst>
                <a:tab pos="1733550" algn="l"/>
              </a:tabLst>
            </a:pPr>
            <a:r>
              <a:rPr lang="sl-SI" sz="1600" b="1" dirty="0">
                <a:latin typeface="Comic Sans MS"/>
                <a:ea typeface="Times New Roman"/>
                <a:cs typeface="Arial"/>
              </a:rPr>
              <a:t>      VZEMI SI KRATEK ODMOR</a:t>
            </a:r>
            <a:r>
              <a:rPr lang="sl-SI" sz="1600" dirty="0">
                <a:latin typeface="Comic Sans MS"/>
                <a:ea typeface="Times New Roman"/>
                <a:cs typeface="Arial"/>
              </a:rPr>
              <a:t>.  </a:t>
            </a:r>
            <a:endParaRPr lang="sl-SI" sz="16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  <a:tabLst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 </a:t>
            </a:r>
            <a:endParaRPr lang="sl-SI" sz="16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  <a:tabLst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   Tako preuči in obnovi vso snov, ki jo moraš predelati. Potem pa</a:t>
            </a:r>
            <a:endParaRPr lang="sl-SI" sz="16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  <a:tabLst>
                <a:tab pos="1733550" algn="l"/>
              </a:tabLst>
            </a:pPr>
            <a:r>
              <a:rPr lang="sl-SI" sz="1600" dirty="0">
                <a:latin typeface="Comic Sans MS"/>
                <a:ea typeface="Times New Roman"/>
                <a:cs typeface="Arial"/>
              </a:rPr>
              <a:t> </a:t>
            </a: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sz="2800" b="1" dirty="0">
                <a:solidFill>
                  <a:srgbClr val="FF0000"/>
                </a:solidFill>
                <a:latin typeface="Comic Sans MS"/>
                <a:ea typeface="Times New Roman"/>
                <a:cs typeface="Arial"/>
              </a:rPr>
              <a:t>P</a:t>
            </a:r>
            <a:r>
              <a:rPr lang="sl-SI" sz="1600" b="1" dirty="0">
                <a:latin typeface="Comic Sans MS"/>
                <a:ea typeface="Times New Roman"/>
                <a:cs typeface="Arial"/>
              </a:rPr>
              <a:t>OVEŽI</a:t>
            </a:r>
            <a:r>
              <a:rPr lang="sl-SI" sz="1600" dirty="0">
                <a:latin typeface="Comic Sans MS"/>
                <a:ea typeface="Times New Roman"/>
                <a:cs typeface="Arial"/>
              </a:rPr>
              <a:t> snov učnega sklopa v celoto. Celotno snov še enkrat obnovi po spominu.</a:t>
            </a:r>
            <a:endParaRPr lang="sl-SI" sz="16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87788" y="4155812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199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Da učenje ne bo mučenje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238140" y="1449909"/>
            <a:ext cx="896300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Comic Sans MS" panose="030F0702030302020204" pitchFamily="66" charset="0"/>
              </a:rPr>
              <a:t>PRILAGODI SNOV SVOJEMU STILU UČENJA: </a:t>
            </a:r>
          </a:p>
          <a:p>
            <a:endParaRPr lang="sl-SI" dirty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VIDNI (vizualni) STIL</a:t>
            </a:r>
            <a:r>
              <a:rPr lang="sl-SI" dirty="0">
                <a:latin typeface="Comic Sans MS" panose="030F0702030302020204" pitchFamily="66" charset="0"/>
              </a:rPr>
              <a:t>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izdeluj in pregleduj </a:t>
            </a:r>
            <a:r>
              <a:rPr lang="it-IT" dirty="0" err="1">
                <a:latin typeface="Comic Sans MS" panose="030F0702030302020204" pitchFamily="66" charset="0"/>
              </a:rPr>
              <a:t>graf</a:t>
            </a:r>
            <a:r>
              <a:rPr lang="sl-SI" dirty="0">
                <a:latin typeface="Comic Sans MS" panose="030F0702030302020204" pitchFamily="66" charset="0"/>
              </a:rPr>
              <a:t>e</a:t>
            </a:r>
            <a:r>
              <a:rPr lang="it-IT" dirty="0">
                <a:latin typeface="Comic Sans MS" panose="030F0702030302020204" pitchFamily="66" charset="0"/>
              </a:rPr>
              <a:t>, </a:t>
            </a:r>
            <a:r>
              <a:rPr lang="it-IT" dirty="0" err="1">
                <a:latin typeface="Comic Sans MS" panose="030F0702030302020204" pitchFamily="66" charset="0"/>
              </a:rPr>
              <a:t>tabele</a:t>
            </a:r>
            <a:r>
              <a:rPr lang="it-IT" dirty="0">
                <a:latin typeface="Comic Sans MS" panose="030F0702030302020204" pitchFamily="66" charset="0"/>
              </a:rPr>
              <a:t>, </a:t>
            </a:r>
            <a:r>
              <a:rPr lang="it-IT" dirty="0" err="1">
                <a:latin typeface="Comic Sans MS" panose="030F0702030302020204" pitchFamily="66" charset="0"/>
              </a:rPr>
              <a:t>diagram</a:t>
            </a:r>
            <a:r>
              <a:rPr lang="sl-SI" dirty="0">
                <a:latin typeface="Comic Sans MS" panose="030F0702030302020204" pitchFamily="66" charset="0"/>
              </a:rPr>
              <a:t>e</a:t>
            </a:r>
            <a:r>
              <a:rPr lang="it-IT" dirty="0">
                <a:latin typeface="Comic Sans MS" panose="030F0702030302020204" pitchFamily="66" charset="0"/>
              </a:rPr>
              <a:t>, </a:t>
            </a:r>
            <a:r>
              <a:rPr lang="it-IT" dirty="0" err="1">
                <a:latin typeface="Comic Sans MS" panose="030F0702030302020204" pitchFamily="66" charset="0"/>
              </a:rPr>
              <a:t>zemljevid</a:t>
            </a:r>
            <a:r>
              <a:rPr lang="sl-SI" dirty="0">
                <a:latin typeface="Comic Sans MS" panose="030F0702030302020204" pitchFamily="66" charset="0"/>
              </a:rPr>
              <a:t>e,</a:t>
            </a:r>
            <a:r>
              <a:rPr lang="it-IT" dirty="0">
                <a:latin typeface="Comic Sans MS" panose="030F0702030302020204" pitchFamily="66" charset="0"/>
              </a:rPr>
              <a:t> </a:t>
            </a:r>
            <a:r>
              <a:rPr lang="it-IT" dirty="0" err="1">
                <a:latin typeface="Comic Sans MS" panose="030F0702030302020204" pitchFamily="66" charset="0"/>
              </a:rPr>
              <a:t>načrt</a:t>
            </a:r>
            <a:r>
              <a:rPr lang="sl-SI" dirty="0">
                <a:latin typeface="Comic Sans MS" panose="030F0702030302020204" pitchFamily="66" charset="0"/>
              </a:rPr>
              <a:t>e</a:t>
            </a:r>
            <a:r>
              <a:rPr lang="sl-SI" dirty="0">
                <a:solidFill>
                  <a:srgbClr val="000000"/>
                </a:solidFill>
                <a:latin typeface="Comic Sans MS" panose="030F0702030302020204" pitchFamily="66" charset="0"/>
              </a:rPr>
              <a:t>, miselne vzorce, …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sl-SI" dirty="0">
                <a:solidFill>
                  <a:srgbClr val="000000"/>
                </a:solidFill>
                <a:latin typeface="Comic Sans MS" panose="030F0702030302020204" pitchFamily="66" charset="0"/>
              </a:rPr>
              <a:t>uporabljaj  različne barve, </a:t>
            </a:r>
            <a:r>
              <a:rPr lang="sl-SI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markerje</a:t>
            </a:r>
            <a:r>
              <a:rPr lang="sl-SI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l-SI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SLUŠNI (</a:t>
            </a:r>
            <a:r>
              <a:rPr lang="sl-SI" b="1" dirty="0" err="1">
                <a:latin typeface="Comic Sans MS" panose="030F0702030302020204" pitchFamily="66" charset="0"/>
              </a:rPr>
              <a:t>avditivni</a:t>
            </a:r>
            <a:r>
              <a:rPr lang="sl-SI" b="1" dirty="0">
                <a:latin typeface="Comic Sans MS" panose="030F0702030302020204" pitchFamily="66" charset="0"/>
              </a:rPr>
              <a:t>) STIL</a:t>
            </a:r>
            <a:r>
              <a:rPr lang="sl-SI" dirty="0">
                <a:latin typeface="Comic Sans MS" panose="030F0702030302020204" pitchFamily="66" charset="0"/>
              </a:rPr>
              <a:t>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poslušaj predavanja in razlage – hodi h pouku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pogovarjaj se o snovi, odgovarjaj in beri na glas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pri učenju potrebuješ  tišino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l-SI" i="1" dirty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ČUTNO-GIBALNI (kinestetični) STIL</a:t>
            </a:r>
            <a:r>
              <a:rPr lang="sl-SI" dirty="0">
                <a:latin typeface="Comic Sans MS" panose="030F0702030302020204" pitchFamily="66" charset="0"/>
              </a:rPr>
              <a:t>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med učenjem se gibaj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uči se skozi PREIZKUŠANJE, VAJE, EKSPERIMENTE</a:t>
            </a: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491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 err="1">
                <a:solidFill>
                  <a:schemeClr val="bg1"/>
                </a:solidFill>
                <a:latin typeface="Impact" panose="020B0806030902050204" pitchFamily="34" charset="0"/>
              </a:rPr>
              <a:t>Multisenzorno</a:t>
            </a:r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 učenje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310331" y="1605030"/>
            <a:ext cx="83673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JE KOMBINACIJA RAZLIČNIH UČNIH STILOV, KJER USKLAJENO DODELUJEJO VID, SLUH IN TIP.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ZAPISUJEŠ, PODČRTUJEŠ, PREGLEDUJEŠ GRAFE, TABELE, IPD., IZPISUJEŠ KLJUČNE BESEDE</a:t>
            </a:r>
          </a:p>
          <a:p>
            <a:pPr lvl="1"/>
            <a:endParaRPr lang="sl-SI" dirty="0">
              <a:latin typeface="Comic Sans MS" panose="030F0702030302020204" pitchFamily="66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UPORABLJAŠ E-GRADIVA, VIDEO POSNETKE, …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POSLUŠAŠ RAZLAGO, POSTAVLJAŠ VPRAŠANJA,  DISKUTIRAŠ O SNOVI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DELAŠ DOMAČE NALOGE, PRAKTIČNE VAJE, PRIMERE, EKSPERIMENTE, ….</a:t>
            </a: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299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Ali si res VSE zapomniš?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257694" y="1502309"/>
            <a:ext cx="876992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Comic Sans MS" panose="030F0702030302020204" pitchFamily="66" charset="0"/>
              </a:rPr>
              <a:t>Zapomniš si: </a:t>
            </a:r>
          </a:p>
          <a:p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10%</a:t>
            </a:r>
            <a:r>
              <a:rPr lang="sl-SI" dirty="0">
                <a:latin typeface="Comic Sans MS" panose="030F0702030302020204" pitchFamily="66" charset="0"/>
              </a:rPr>
              <a:t> od tistega, kar </a:t>
            </a:r>
            <a:r>
              <a:rPr lang="sl-SI" b="1" dirty="0">
                <a:latin typeface="Comic Sans MS" panose="030F0702030302020204" pitchFamily="66" charset="0"/>
              </a:rPr>
              <a:t>PREBEREŠ</a:t>
            </a:r>
            <a:r>
              <a:rPr lang="sl-SI" dirty="0">
                <a:latin typeface="Comic Sans MS" panose="030F0702030302020204" pitchFamily="66" charset="0"/>
              </a:rPr>
              <a:t> (doma preberi, kar si v šoli zapisal)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20%</a:t>
            </a:r>
            <a:r>
              <a:rPr lang="sl-SI" dirty="0">
                <a:latin typeface="Comic Sans MS" panose="030F0702030302020204" pitchFamily="66" charset="0"/>
              </a:rPr>
              <a:t> od tistega, kar </a:t>
            </a:r>
            <a:r>
              <a:rPr lang="sl-SI" b="1" dirty="0">
                <a:latin typeface="Comic Sans MS" panose="030F0702030302020204" pitchFamily="66" charset="0"/>
              </a:rPr>
              <a:t>SLIŠIŠ</a:t>
            </a:r>
            <a:r>
              <a:rPr lang="sl-SI" dirty="0">
                <a:latin typeface="Comic Sans MS" panose="030F0702030302020204" pitchFamily="66" charset="0"/>
              </a:rPr>
              <a:t> (aktivno spremljaj razlago)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30%</a:t>
            </a:r>
            <a:r>
              <a:rPr lang="sl-SI" dirty="0">
                <a:latin typeface="Comic Sans MS" panose="030F0702030302020204" pitchFamily="66" charset="0"/>
              </a:rPr>
              <a:t> od tistega, kar </a:t>
            </a:r>
            <a:r>
              <a:rPr lang="sl-SI" b="1" dirty="0">
                <a:latin typeface="Comic Sans MS" panose="030F0702030302020204" pitchFamily="66" charset="0"/>
              </a:rPr>
              <a:t>VIDIŠ</a:t>
            </a:r>
            <a:r>
              <a:rPr lang="sl-SI" dirty="0">
                <a:latin typeface="Comic Sans MS" panose="030F0702030302020204" pitchFamily="66" charset="0"/>
              </a:rPr>
              <a:t>  (oglej si slike, grafe, tabele)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50%</a:t>
            </a:r>
            <a:r>
              <a:rPr lang="sl-SI" dirty="0">
                <a:latin typeface="Comic Sans MS" panose="030F0702030302020204" pitchFamily="66" charset="0"/>
              </a:rPr>
              <a:t> od tistega, kar </a:t>
            </a:r>
            <a:r>
              <a:rPr lang="sl-SI" b="1" dirty="0">
                <a:latin typeface="Comic Sans MS" panose="030F0702030302020204" pitchFamily="66" charset="0"/>
              </a:rPr>
              <a:t>VIDIŠ IN SLIŠIŠ hkrati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b="1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70%</a:t>
            </a:r>
            <a:r>
              <a:rPr lang="sl-SI" dirty="0">
                <a:latin typeface="Comic Sans MS" panose="030F0702030302020204" pitchFamily="66" charset="0"/>
              </a:rPr>
              <a:t> od tistega, kar sam </a:t>
            </a:r>
            <a:r>
              <a:rPr lang="sl-SI" b="1" dirty="0">
                <a:latin typeface="Comic Sans MS" panose="030F0702030302020204" pitchFamily="66" charset="0"/>
              </a:rPr>
              <a:t>POVEŠ </a:t>
            </a:r>
            <a:r>
              <a:rPr lang="sl-SI" dirty="0">
                <a:latin typeface="Comic Sans MS" panose="030F0702030302020204" pitchFamily="66" charset="0"/>
              </a:rPr>
              <a:t>(razpravljaj o snovi)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b="1" dirty="0">
                <a:latin typeface="Comic Sans MS" panose="030F0702030302020204" pitchFamily="66" charset="0"/>
              </a:rPr>
              <a:t>90%</a:t>
            </a:r>
            <a:r>
              <a:rPr lang="sl-SI" dirty="0">
                <a:latin typeface="Comic Sans MS" panose="030F0702030302020204" pitchFamily="66" charset="0"/>
              </a:rPr>
              <a:t> od tistega, kar sam </a:t>
            </a:r>
            <a:r>
              <a:rPr lang="sl-SI" b="1" dirty="0">
                <a:latin typeface="Comic Sans MS" panose="030F0702030302020204" pitchFamily="66" charset="0"/>
              </a:rPr>
              <a:t>NAREDIŠ</a:t>
            </a:r>
            <a:r>
              <a:rPr lang="sl-SI" dirty="0">
                <a:latin typeface="Comic Sans MS" panose="030F0702030302020204" pitchFamily="66" charset="0"/>
              </a:rPr>
              <a:t> (delaj naloge)</a:t>
            </a: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25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Koncentracija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277672" y="1910257"/>
            <a:ext cx="90214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UČI SE, KO SI FIZIČNO IN PSIHIČNO SPOČIT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IZOGIBAJ SE STIMULANSOM (kava, red </a:t>
            </a:r>
            <a:r>
              <a:rPr lang="sl-SI" dirty="0" err="1">
                <a:latin typeface="Comic Sans MS" panose="030F0702030302020204" pitchFamily="66" charset="0"/>
              </a:rPr>
              <a:t>bull</a:t>
            </a:r>
            <a:r>
              <a:rPr lang="sl-SI" dirty="0">
                <a:latin typeface="Comic Sans MS" panose="030F0702030302020204" pitchFamily="66" charset="0"/>
              </a:rPr>
              <a:t>, …)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KO TI MISLI UIDEJO, RECI </a:t>
            </a:r>
            <a:r>
              <a:rPr lang="sl-SI" b="1" dirty="0">
                <a:latin typeface="Comic Sans MS" panose="030F0702030302020204" pitchFamily="66" charset="0"/>
              </a:rPr>
              <a:t>STOP</a:t>
            </a:r>
            <a:r>
              <a:rPr lang="sl-SI" dirty="0">
                <a:latin typeface="Comic Sans MS" panose="030F0702030302020204" pitchFamily="66" charset="0"/>
              </a:rPr>
              <a:t> IN PREUSMERI POZORNOST NAZAJ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NE OBUPAJ TAKOJ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VZEMI SI ODMOR IN PREUSMERI FOKUS POZORNOSTI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algn="ctr"/>
            <a:r>
              <a:rPr lang="sl-SI" dirty="0">
                <a:latin typeface="Comic Sans MS" panose="030F0702030302020204" pitchFamily="66" charset="0"/>
              </a:rPr>
              <a:t> </a:t>
            </a:r>
            <a:r>
              <a:rPr lang="sl-SI" b="1" dirty="0">
                <a:solidFill>
                  <a:srgbClr val="FF0000"/>
                </a:solidFill>
                <a:latin typeface="Comic Sans MS" panose="030F0702030302020204" pitchFamily="66" charset="0"/>
              </a:rPr>
              <a:t>NAŠI MOŽGANI IMAJO RADI HUMOR</a:t>
            </a: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352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35512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Kako vzdržuješ koncentracijo (1) 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337349" y="1691765"/>
            <a:ext cx="890168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effectLst/>
                <a:latin typeface="Comic Sans MS" panose="030F0702030302020204" pitchFamily="66" charset="0"/>
                <a:ea typeface="Times New Roman"/>
              </a:rPr>
              <a:t>BODI NASPAN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effectLst/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POSKRBI, DA BOŠ ZDRAV</a:t>
            </a:r>
          </a:p>
          <a:p>
            <a:pPr lvl="0">
              <a:spcAft>
                <a:spcPts val="0"/>
              </a:spcAft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  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DRŽI SE NAČRTA UČENJA 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DELAJ AKTIVNE ODMORE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effectLst/>
                <a:latin typeface="Comic Sans MS" panose="030F0702030302020204" pitchFamily="66" charset="0"/>
                <a:ea typeface="Times New Roman"/>
              </a:rPr>
              <a:t>ZAUPAJ VASE IN V USPEH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effectLst/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SPROTI REŠUJ OSEBNE PROBLEME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effectLst/>
                <a:latin typeface="Comic Sans MS" panose="030F0702030302020204" pitchFamily="66" charset="0"/>
                <a:ea typeface="Times New Roman"/>
              </a:rPr>
              <a:t>NE SANJARI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effectLst/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POIŠČI POMOČ, ČE TI NE GRE</a:t>
            </a:r>
            <a:endParaRPr lang="sl-SI" dirty="0">
              <a:effectLst/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effectLst/>
              <a:latin typeface="Comic Sans MS" panose="030F0702030302020204" pitchFamily="66" charset="0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07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Kako vzdržuješ koncentracij (2)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14300" y="1490007"/>
            <a:ext cx="9944099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UČNO ENOTO RAZDELI NA VEČ KRAJŠIH ENOT, saj si največ zapomnimo na začetku in na koncu učne enote.</a:t>
            </a: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457200">
              <a:spcAft>
                <a:spcPts val="0"/>
              </a:spcAft>
              <a:tabLst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 </a:t>
            </a: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MED ENOTAMI IMEJ 5-MINUTEN AKTIVEN ODMOR - za boljšo prekrvavitev možganov. 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SNOV, KI SI SE JE UČIL, PONOVI TAKOJ PO ODMORU.</a:t>
            </a: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>
              <a:spcAft>
                <a:spcPts val="0"/>
              </a:spcAft>
              <a:tabLst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 </a:t>
            </a: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PREDEN GREŠ SPAT,  ŠE ENKRAT KRATKO OBNOVI SNOV.</a:t>
            </a: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>
              <a:spcAft>
                <a:spcPts val="0"/>
              </a:spcAft>
              <a:tabLst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 </a:t>
            </a: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IZKORISTI UČINEK OGREVANJA</a:t>
            </a:r>
            <a:r>
              <a:rPr lang="sl-SI" b="1" dirty="0">
                <a:latin typeface="Comic Sans MS" panose="030F0702030302020204" pitchFamily="66" charset="0"/>
                <a:ea typeface="Times New Roman"/>
                <a:cs typeface="Arial"/>
              </a:rPr>
              <a:t>.</a:t>
            </a: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 Preden si vprašan ali pišeš test, </a:t>
            </a:r>
          </a:p>
          <a:p>
            <a:pPr lvl="0">
              <a:spcAft>
                <a:spcPts val="0"/>
              </a:spcAft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     kratko preglej ali ponovi snov, da pripraviš možgane za delo. </a:t>
            </a:r>
          </a:p>
          <a:p>
            <a:pPr lvl="0">
              <a:spcAft>
                <a:spcPts val="0"/>
              </a:spcAft>
              <a:tabLst>
                <a:tab pos="6858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lvl="0">
              <a:spcAft>
                <a:spcPts val="0"/>
              </a:spcAft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     Med ogrevanjem so možgani manj učinkoviti, zato jih ne ogrevaj med </a:t>
            </a:r>
          </a:p>
          <a:p>
            <a:pPr lvl="0">
              <a:spcAft>
                <a:spcPts val="0"/>
              </a:spcAft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     preverjanjem ali celo ocenjevanjem znanja.</a:t>
            </a: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425450" lvl="0" indent="-3429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" panose="05000000000000000000" pitchFamily="2" charset="2"/>
              <a:buChar char="§"/>
            </a:pPr>
            <a:endParaRPr lang="sl-SI" altLang="sl-SI" sz="2400" dirty="0">
              <a:solidFill>
                <a:srgbClr val="FF0000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0175" y="4035410"/>
            <a:ext cx="3521825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85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Kako se motiviraš za učenje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74567" y="1225689"/>
            <a:ext cx="9210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  <a:tabLst>
                <a:tab pos="1733550" algn="l"/>
              </a:tabLst>
            </a:pPr>
            <a:r>
              <a:rPr lang="sl-SI" sz="2400" dirty="0">
                <a:latin typeface="Comic Sans MS"/>
                <a:ea typeface="Times New Roman"/>
                <a:cs typeface="Arial"/>
              </a:rPr>
              <a:t> </a:t>
            </a:r>
            <a:endParaRPr lang="sl-SI" sz="2000" dirty="0">
              <a:latin typeface="Times New Roman"/>
              <a:ea typeface="Times New Roman"/>
            </a:endParaRPr>
          </a:p>
          <a:p>
            <a:pPr marL="228600" algn="just">
              <a:spcAft>
                <a:spcPts val="0"/>
              </a:spcAft>
              <a:tabLst>
                <a:tab pos="1733550" algn="l"/>
              </a:tabLst>
            </a:pPr>
            <a:endParaRPr lang="sl-SI" sz="16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87788" y="4155812"/>
            <a:ext cx="3627393" cy="2702187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270777" y="1813586"/>
            <a:ext cx="88446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/>
              </a:rPr>
              <a:t>SPREJMI ODLOČITEV, DA SE BOŠ UČIL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ZASTAVI SI REALNE IN KONKRETNE CILJE – VEČ MANJŠIH CILJEV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UČI SE ZATO, DA BOŠ NEKAJ NOVEGA ZNAL, RAZUMEL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UČENJE VZEMI KOT IZZIV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NAGRADI SE ZA USPEŠNO UČENJE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ZAUPAJ VASE – ZMOGEL BOŠ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VERJEMI V USPEH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/>
              </a:rPr>
              <a:t>IN NIKOLI NE OBUPAJ</a:t>
            </a:r>
          </a:p>
        </p:txBody>
      </p:sp>
    </p:spTree>
    <p:extLst>
      <p:ext uri="{BB962C8B-B14F-4D97-AF65-F5344CB8AC3E}">
        <p14:creationId xmlns:p14="http://schemas.microsoft.com/office/powerpoint/2010/main" val="594607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Če zares hočeš uspeti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375646" y="1706150"/>
            <a:ext cx="92745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Določi vizije oz. dolgoročne cilje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Vizije spremeni v kratkoročne cilje </a:t>
            </a:r>
            <a:r>
              <a:rPr lang="sl-SI" dirty="0">
                <a:latin typeface="Comic Sans MS" panose="030F0702030302020204" pitchFamily="66" charset="0"/>
              </a:rPr>
              <a:t>(glej spodnji primer):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sz="2800" dirty="0"/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061121"/>
              </p:ext>
            </p:extLst>
          </p:nvPr>
        </p:nvGraphicFramePr>
        <p:xfrm>
          <a:off x="1188719" y="2693324"/>
          <a:ext cx="6086417" cy="345681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81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5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b="1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VIZIJE 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b="1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CILJI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2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b="1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ŠOLA: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 Zaključiti letnik z dobrim uspehom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 panose="030F0702030302020204" pitchFamily="66" charset="0"/>
                          <a:ea typeface="Times New Roman"/>
                          <a:cs typeface="Arial"/>
                        </a:rPr>
                        <a:t>- Do konca šolskega leta moram izboljšati oceno pri matematiki, obdržati oceno pri geografiji, …</a:t>
                      </a:r>
                      <a:endParaRPr lang="sl-SI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 panose="030F0702030302020204" pitchFamily="66" charset="0"/>
                          <a:ea typeface="Times New Roman"/>
                          <a:cs typeface="Arial"/>
                        </a:rPr>
                        <a:t>- Pri vseh predmetih bom dosegel vsaj dobro oceno</a:t>
                      </a:r>
                      <a:endParaRPr lang="sl-SI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3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b="1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PROSTI ČAS</a:t>
                      </a:r>
                      <a:r>
                        <a:rPr lang="sl-SI" sz="140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: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 Naučiti se igrati tenis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</a:t>
                      </a:r>
                      <a:endParaRPr lang="sl-SI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 V mesecu maju se bom udeležil tečaja tenisa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 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2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b="1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ODNOSI Z LJUDMI</a:t>
                      </a: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: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 Obvladovati agresivno vedenje do sošolcev (staršev, učiteljev)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sl-SI" sz="1200" baseline="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 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 V aprilu bom poiskal in prebral literaturo za samopomoč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733550" algn="l"/>
                        </a:tabLst>
                      </a:pPr>
                      <a:r>
                        <a:rPr lang="sl-SI" sz="1400" dirty="0">
                          <a:effectLst/>
                          <a:latin typeface="Comic Sans MS"/>
                          <a:ea typeface="Times New Roman"/>
                          <a:cs typeface="Arial"/>
                        </a:rPr>
                        <a:t>-</a:t>
                      </a:r>
                      <a:endParaRPr lang="sl-SI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171825" y="24018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733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33550" algn="l"/>
              </a:tabLst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5266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Dan ima le 24 ur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277673" y="1545876"/>
            <a:ext cx="937251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cap="all" dirty="0">
                <a:latin typeface="Comic Sans MS" panose="030F0702030302020204" pitchFamily="66" charset="0"/>
              </a:rPr>
              <a:t>Časa ne moremo zaustaviti, ga kupiti, shraniti, izdelati ali preoblikovati. Lahko pa se ga naučimo bolje izrabiti:</a:t>
            </a:r>
          </a:p>
          <a:p>
            <a:endParaRPr lang="sl-SI" cap="all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Naredi seznam vsega, kar moraš opraviti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cap="all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Dejavnosti, ki jih MORAŠ narediti,  razvrsti po pomembnosti.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cap="all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Dejavnosti so povezane s tvojimi cilji.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cap="all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Ko nalogo opraviš, jo odkljukaj.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cap="all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Nikoli naloge ne prelagaj na jutri.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cap="all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V pomoč ti je lahko </a:t>
            </a:r>
            <a:r>
              <a:rPr lang="sl-SI" b="1" cap="all" dirty="0">
                <a:latin typeface="Comic Sans MS" panose="030F0702030302020204" pitchFamily="66" charset="0"/>
              </a:rPr>
              <a:t>ROKOVNIK</a:t>
            </a:r>
            <a:r>
              <a:rPr lang="sl-SI" cap="all"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255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965331" y="2783979"/>
            <a:ext cx="69066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b="1" dirty="0">
                <a:solidFill>
                  <a:schemeClr val="bg2">
                    <a:lumMod val="50000"/>
                  </a:schemeClr>
                </a:solidFill>
              </a:rPr>
              <a:t> VODIČ PO UČENJU UČENJA</a:t>
            </a:r>
            <a:endParaRPr lang="sl-SI" sz="4800" b="1" dirty="0"/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565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Primer delavnega načrta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14388" y="1540994"/>
            <a:ext cx="873569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  <a:tabLst>
                <a:tab pos="1733550" algn="l"/>
              </a:tabLst>
            </a:pPr>
            <a:r>
              <a:rPr lang="sl-SI" b="1" dirty="0">
                <a:latin typeface="Comic Sans MS"/>
                <a:ea typeface="Times New Roman"/>
                <a:cs typeface="Arial"/>
              </a:rPr>
              <a:t>CILJ: Do konca šolskega leta moraš izboljšati oceno pri matematiki</a:t>
            </a:r>
            <a:endParaRPr lang="sl-SI" sz="16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 </a:t>
            </a: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TAKOJ zberi vso snov, učbenike in vaje.</a:t>
            </a: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Naredi načrt učenja (npr. po tehniki PRPOP).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Redno hodi h uram matematike in sledi pouku.</a:t>
            </a: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Redno delaj domače naloge.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Kadar nalog kljub </a:t>
            </a:r>
            <a:r>
              <a:rPr lang="sl-SI" dirty="0" err="1">
                <a:latin typeface="Comic Sans MS"/>
                <a:ea typeface="Times New Roman"/>
                <a:cs typeface="Arial"/>
              </a:rPr>
              <a:t>vadenju</a:t>
            </a:r>
            <a:r>
              <a:rPr lang="sl-SI" dirty="0">
                <a:latin typeface="Comic Sans MS"/>
                <a:ea typeface="Times New Roman"/>
                <a:cs typeface="Arial"/>
              </a:rPr>
              <a:t> in poslušanju razlage ne znaš rešiti, prosi  sošolce za dodatno razlago.</a:t>
            </a: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Za ponovno razlago lahko prosiš tudi učitelja matematike.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Če še vedno nisi uspešen, si poišči inštruktorja.</a:t>
            </a:r>
            <a:endParaRPr lang="sl-SI" sz="16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/>
                <a:ea typeface="Times New Roman"/>
                <a:cs typeface="Arial"/>
              </a:rPr>
              <a:t>Premisli kako boš pokril stroške inštrukcij, da z njimi ne boš obremenjeval staršev.</a:t>
            </a:r>
            <a:endParaRPr lang="sl-SI" sz="16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217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Vse je odvisno od tebe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89807" y="1765851"/>
            <a:ext cx="89480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  <a:tabLst>
                <a:tab pos="457200" algn="l"/>
                <a:tab pos="1733550" algn="l"/>
              </a:tabLst>
            </a:pP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Ne prelagaj odgovornosti za svoje rezultate na:</a:t>
            </a:r>
          </a:p>
          <a:p>
            <a:pPr lvl="0">
              <a:spcAft>
                <a:spcPts val="0"/>
              </a:spcAft>
              <a:tabLst>
                <a:tab pos="457200" algn="l"/>
                <a:tab pos="1733550" algn="l"/>
              </a:tabLst>
            </a:pPr>
            <a:endParaRPr lang="sl-SI" cap="all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na učitelje, ki te ne marajo, ti postavljajo težja vprašanja, …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cap="all" dirty="0"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na starše, ki te ne razumejo, …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cap="all" dirty="0"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na predmetnike, ki so preobsežni, …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cap="all" dirty="0"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na urnik, ki ima preveč lukenj, …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cap="all" dirty="0"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na sošolce, ki ti med kontrolno nalogo ne prišepetavajo, ...</a:t>
            </a:r>
            <a:endParaRPr lang="sl-SI" cap="all" dirty="0">
              <a:effectLst/>
              <a:latin typeface="Comic Sans MS" panose="030F0702030302020204" pitchFamily="66" charset="0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07235" y="3984363"/>
            <a:ext cx="3171157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019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Več glav več ve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424631" y="1909044"/>
            <a:ext cx="83673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cap="all" dirty="0">
                <a:latin typeface="Comic Sans MS" panose="030F0702030302020204" pitchFamily="66" charset="0"/>
              </a:rPr>
              <a:t>V prostem času ponavljaj s sošolci. Tako:</a:t>
            </a:r>
          </a:p>
          <a:p>
            <a:endParaRPr lang="sl-SI" cap="all" dirty="0">
              <a:latin typeface="Comic Sans MS" panose="030F0702030302020204" pitchFamily="66" charset="0"/>
            </a:endParaRP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boš ugotovil,  ali snov res razumeš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endParaRPr lang="sl-SI" cap="all" dirty="0">
              <a:latin typeface="Comic Sans MS" panose="030F0702030302020204" pitchFamily="66" charset="0"/>
            </a:endParaRP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BOŠ pri ponavljanju in predelovanju aktiviral vse čute (vidiš, slišiš, predstaviš)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endParaRPr lang="sl-SI" cap="all" dirty="0">
              <a:latin typeface="Comic Sans MS" panose="030F0702030302020204" pitchFamily="66" charset="0"/>
            </a:endParaRP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sl-SI" cap="all" dirty="0">
                <a:latin typeface="Comic Sans MS" panose="030F0702030302020204" pitchFamily="66" charset="0"/>
              </a:rPr>
              <a:t>ocena se ti lahko dvigne za eno stopnjo</a:t>
            </a: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632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Obvladovanje stresa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97319" y="1624507"/>
            <a:ext cx="897117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Pred vsako naporno nalogo zapri oči in globoko dihaj (vsaj 5x  globoko vdihni in izdihni.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Delaj vaje za vrat (skloni glavo, z njo kroži najprej v levo in nato še v desno (ponovi 5x).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Učinkovite so telesne vaje, kot so sprehod, plavanje, igra, …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Štej od deset nazaj.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Z zaprtimi očmi poslušaj pomirjujočo glasbo.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Napni mišice in jih potem sprosti (večkrat ponovi).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Spremeniš položaj (če stojiš, se začni gibati; če sediš</a:t>
            </a:r>
            <a:r>
              <a:rPr lang="sl-SI" sz="2000" dirty="0">
                <a:latin typeface="Comic Sans MS"/>
                <a:ea typeface="Times New Roman"/>
                <a:cs typeface="Arial"/>
              </a:rPr>
              <a:t>, vstani).</a:t>
            </a:r>
            <a:endParaRPr lang="sl-SI" sz="20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516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Priprava na test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97231" y="1585878"/>
            <a:ext cx="87018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Preštej dneve, ki te ločijo do pisanja testa.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/>
              <a:ea typeface="Times New Roman"/>
              <a:cs typeface="Arial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Snov razdeli na poglavja, ki se jih boš vsak dan naučil.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/>
              <a:ea typeface="Times New Roman"/>
              <a:cs typeface="Arial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Vsak dan ponovi snov, ki si se jo naučil v preteklih dnevih (10 min – zapiski v obliki miselnih vzorcev so vzorci za osvežitev).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/>
              <a:ea typeface="Times New Roman"/>
              <a:cs typeface="Arial"/>
            </a:endParaRPr>
          </a:p>
          <a:p>
            <a:pPr marL="342900" lvl="0" indent="-342900"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b="1" dirty="0">
                <a:solidFill>
                  <a:srgbClr val="FF0000"/>
                </a:solidFill>
                <a:latin typeface="Comic Sans MS"/>
                <a:ea typeface="Times New Roman"/>
                <a:cs typeface="Arial"/>
              </a:rPr>
              <a:t>Zadnji dan pred testom snov le še ponavljaš.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/>
              <a:ea typeface="Times New Roman"/>
              <a:cs typeface="Arial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Seznani se s potekom izpita (preverjanje znanja).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/>
              <a:ea typeface="Times New Roman"/>
              <a:cs typeface="Arial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Pazi na ključna vprašanja učitelja.</a:t>
            </a:r>
            <a:endParaRPr lang="sl-SI" sz="2000" dirty="0">
              <a:latin typeface="Times New Roman"/>
              <a:ea typeface="Times New Roman"/>
            </a:endParaRPr>
          </a:p>
          <a:p>
            <a:pPr marL="57150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            </a:t>
            </a: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V noči pred testom se primerno sprosti (npr. glej komedijo).</a:t>
            </a: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sz="20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579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Ko pišeš test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55121" y="1542864"/>
            <a:ext cx="95603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Sprosti se, globoko dihaj.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Preleti vse naloge.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Počasi in natančno preberi navodila, ključne besede podčrtaj.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Najprej odgovori na lažja in krajša vprašanja.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Če se ti zatakne, nariši razpredelnico, sliko ali miselni vzorec.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Ob rešenem vprašanju naredi kljukico.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Pri vprašanjih izbirnega tipa najprej v mislih oblikuj </a:t>
            </a:r>
          </a:p>
          <a:p>
            <a:pPr lvl="0">
              <a:spcAft>
                <a:spcPts val="0"/>
              </a:spcAft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    odgovor, šele nato jih preberi in pravilnega obkroži.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/>
                <a:ea typeface="Times New Roman"/>
                <a:cs typeface="Arial"/>
              </a:rPr>
              <a:t>Na koncu preveri svoje odgovore in naredi le nujne popravke.</a:t>
            </a:r>
            <a:endParaRPr lang="sl-SI" sz="20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492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Da bo tvoje učenje veščina (1)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261433" y="1589577"/>
            <a:ext cx="914382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pri pouku bodi pripravljen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ogrej možgane - ponovi prejšnjo snov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učinkovitejši si, če sediš spredaj ali v sredini, ker:</a:t>
            </a: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je manj motenj med učiteljem in tabo</a:t>
            </a: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je težje zaspati</a:t>
            </a: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je jasnejše slikovno gradivo in govor</a:t>
            </a: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je večji občutek pripadnosti</a:t>
            </a: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učitelj govori tebi (ne klepetaj, ne spi, …)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osredotoči se na vsebino in ne na način govora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spontano postavljaj vprašanja</a:t>
            </a: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228600">
              <a:spcAft>
                <a:spcPts val="0"/>
              </a:spcAft>
              <a:tabLst>
                <a:tab pos="1733550" algn="l"/>
              </a:tabLst>
            </a:pPr>
            <a:endParaRPr lang="sl-SI" sz="2800" dirty="0">
              <a:effectLst/>
              <a:latin typeface="Comic Sans MS"/>
              <a:ea typeface="Times New Roman"/>
              <a:cs typeface="Arial"/>
            </a:endParaRPr>
          </a:p>
          <a:p>
            <a:pPr marL="228600">
              <a:spcAft>
                <a:spcPts val="0"/>
              </a:spcAft>
              <a:tabLst>
                <a:tab pos="1733550" algn="l"/>
              </a:tabLst>
            </a:pPr>
            <a:endParaRPr lang="sl-SI" sz="24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72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Da bo tvoje učenje veščina (2)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97230" y="1595021"/>
            <a:ext cx="941213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obvezno delaj zapiske (z ? označi nejasnosti in kasneje vprašaj učitelja)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bodi pozoren na ključne besede, ki so lahko:</a:t>
            </a: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  <a:cs typeface="Arial"/>
              </a:rPr>
              <a:t>kot poudarjen govor, jakost glasu</a:t>
            </a:r>
            <a:endParaRPr lang="sl-SI" sz="20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  <a:cs typeface="Arial"/>
              </a:rPr>
              <a:t>učitelj reče: zaključek ali ključne prvine so…</a:t>
            </a:r>
            <a:endParaRPr lang="sl-SI" sz="20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  <a:cs typeface="Arial"/>
              </a:rPr>
              <a:t>na tablo nariše razpredelnice</a:t>
            </a:r>
          </a:p>
          <a:p>
            <a:pPr marL="1143000" lvl="1" indent="-457200">
              <a:buFont typeface="Arial" panose="020B0604020202020204" pitchFamily="34" charset="0"/>
              <a:buChar char="•"/>
              <a:tabLst>
                <a:tab pos="1733550" algn="l"/>
              </a:tabLst>
            </a:pPr>
            <a:endParaRPr lang="sl-SI" sz="20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latin typeface="Comic Sans MS" panose="030F0702030302020204" pitchFamily="66" charset="0"/>
                <a:ea typeface="Times New Roman"/>
                <a:cs typeface="Arial"/>
              </a:rPr>
              <a:t>za </a:t>
            </a: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  <a:cs typeface="Arial"/>
              </a:rPr>
              <a:t>ponavljanje  si izmisli banko vprašanj</a:t>
            </a: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sz="20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457200" lvl="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  <a:cs typeface="Arial"/>
              </a:rPr>
              <a:t>objektivno oceni svoje znanje</a:t>
            </a:r>
            <a:endParaRPr lang="sl-SI" sz="2000" dirty="0">
              <a:latin typeface="Comic Sans MS" panose="030F0702030302020204" pitchFamily="66" charset="0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2915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… in navada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205483" y="1466467"/>
            <a:ext cx="891402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  <a:tabLst>
                <a:tab pos="1733550" algn="l"/>
              </a:tabLst>
            </a:pPr>
            <a:r>
              <a:rPr lang="sl-SI" sz="2800" dirty="0">
                <a:latin typeface="Comic Sans MS"/>
                <a:ea typeface="Times New Roman"/>
                <a:cs typeface="Arial"/>
              </a:rPr>
              <a:t> </a:t>
            </a: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Učenje  postane navada, če postopek ponovimo 25-30 krat:</a:t>
            </a:r>
          </a:p>
          <a:p>
            <a:pPr>
              <a:spcAft>
                <a:spcPts val="0"/>
              </a:spcAft>
              <a:tabLst>
                <a:tab pos="1733550" algn="l"/>
              </a:tabLst>
            </a:pPr>
            <a:endParaRPr lang="sl-SI" cap="all" dirty="0">
              <a:latin typeface="Comic Sans MS" panose="030F0702030302020204" pitchFamily="66" charset="0"/>
              <a:ea typeface="Times New Roman"/>
            </a:endParaRPr>
          </a:p>
          <a:p>
            <a:pPr marL="68580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1733550" algn="l"/>
              </a:tabLst>
            </a:pP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učimo se vsak dan ob istem času in na istem kraju (vsak dan se bomo lažje pripravili k delu)</a:t>
            </a:r>
          </a:p>
          <a:p>
            <a:pPr marL="68580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1733550" algn="l"/>
              </a:tabLst>
            </a:pPr>
            <a:endParaRPr lang="sl-SI" cap="all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685800" indent="-4572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1733550" algn="l"/>
              </a:tabLst>
            </a:pPr>
            <a:r>
              <a:rPr lang="sl-SI" cap="all" dirty="0">
                <a:latin typeface="Comic Sans MS" panose="030F0702030302020204" pitchFamily="66" charset="0"/>
                <a:ea typeface="Times New Roman"/>
                <a:cs typeface="Arial"/>
              </a:rPr>
              <a:t>po končanem učenju se nagradimo (podzavest bo tako spoznala povezavo med rednim učenjem in dobrim počutjem)</a:t>
            </a:r>
            <a:endParaRPr lang="sl-SI" cap="all" dirty="0">
              <a:latin typeface="Comic Sans MS" panose="030F0702030302020204" pitchFamily="66" charset="0"/>
              <a:ea typeface="Times New Roman"/>
            </a:endParaRPr>
          </a:p>
          <a:p>
            <a:pPr>
              <a:spcAft>
                <a:spcPts val="0"/>
              </a:spcAft>
              <a:tabLst>
                <a:tab pos="1733550" algn="l"/>
              </a:tabLst>
            </a:pPr>
            <a:r>
              <a:rPr lang="sl-SI" sz="2800" dirty="0">
                <a:latin typeface="Comic Sans MS"/>
                <a:ea typeface="Times New Roman"/>
                <a:cs typeface="Arial"/>
              </a:rPr>
              <a:t> </a:t>
            </a:r>
            <a:endParaRPr lang="sl-SI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1733550" algn="l"/>
              </a:tabLst>
            </a:pPr>
            <a:r>
              <a:rPr lang="sl-SI" sz="2800" dirty="0">
                <a:latin typeface="Comic Sans MS"/>
                <a:ea typeface="Times New Roman"/>
                <a:cs typeface="Arial"/>
              </a:rPr>
              <a:t> </a:t>
            </a:r>
            <a:endParaRPr lang="sl-SI" sz="24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6499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Kdo ti lahko pomaga?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449036" y="1752323"/>
            <a:ext cx="84010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DRUŽINA: posluša tvojo razlago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SOŠOLCI: sprašujeta drug drugega, primerjata mnenja in jih usklajujeta, učita se timskega dela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SOŠOLCI TUTORJI: ti ponovno razložijo snov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MENTORJI (učitelji): te spodbujajo in ti pomagajo, so vir nadaljnjih informacij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effectLst/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INŠTRUKTORJI: če res ne gre drugače</a:t>
            </a:r>
            <a:endParaRPr lang="sl-SI" dirty="0">
              <a:effectLst/>
              <a:latin typeface="Comic Sans MS" panose="030F0702030302020204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334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Vodič po učenju učenja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368003" y="1481627"/>
            <a:ext cx="851473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omic Sans MS" panose="030F0702030302020204" pitchFamily="66" charset="0"/>
              </a:rPr>
              <a:t>VSEBINA</a:t>
            </a:r>
          </a:p>
          <a:p>
            <a:endParaRPr lang="sl-SI" sz="2800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NAČRTOVANJE  UČENJA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METODE UČINKOVITEGA UČENJA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MOTIVACIJA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dirty="0"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l-SI" dirty="0">
                <a:latin typeface="Comic Sans MS" panose="030F0702030302020204" pitchFamily="66" charset="0"/>
              </a:rPr>
              <a:t>KONCENTRACIJA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l-SI" sz="2800" dirty="0">
              <a:latin typeface="Comic Sans MS" panose="030F0702030302020204" pitchFamily="66" charset="0"/>
            </a:endParaRPr>
          </a:p>
          <a:p>
            <a:pPr algn="ctr"/>
            <a:r>
              <a:rPr lang="sl-SI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»WORK SMARTER, NOT HARDER.«</a:t>
            </a:r>
            <a:endParaRPr lang="sl-SI" sz="4800" b="1" dirty="0"/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3895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Postal boš </a:t>
            </a:r>
            <a:r>
              <a:rPr lang="sl-SI">
                <a:solidFill>
                  <a:schemeClr val="bg1"/>
                </a:solidFill>
                <a:latin typeface="Impact" panose="020B0806030902050204" pitchFamily="34" charset="0"/>
              </a:rPr>
              <a:t>uspešen učenec, ki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  <p:sp>
        <p:nvSpPr>
          <p:cNvPr id="4" name="Pravokotnik 3"/>
          <p:cNvSpPr/>
          <p:nvPr/>
        </p:nvSpPr>
        <p:spPr>
          <a:xfrm>
            <a:off x="1014413" y="1690063"/>
            <a:ext cx="812958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JE MOTIVIRAN ZA  UČENJE</a:t>
            </a: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SE AKTIVNO, HITRO IN UČINKOVITO UČI</a:t>
            </a:r>
          </a:p>
          <a:p>
            <a:pPr lvl="0">
              <a:tabLst>
                <a:tab pos="685800" algn="l"/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 </a:t>
            </a: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NAČRTUJE UČNI PROCES </a:t>
            </a: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IMA DOBRE ZAPISKE</a:t>
            </a: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ZAUPA VASE IN V USPEH</a:t>
            </a: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endParaRPr lang="sl-SI" sz="20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buFont typeface="Symbol"/>
              <a:buChar char=""/>
              <a:tabLst>
                <a:tab pos="685800" algn="l"/>
                <a:tab pos="1733550" algn="l"/>
              </a:tabLst>
            </a:pPr>
            <a:r>
              <a:rPr lang="sl-SI" sz="2000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OBVLADUJE STRES</a:t>
            </a:r>
          </a:p>
        </p:txBody>
      </p:sp>
    </p:spTree>
    <p:extLst>
      <p:ext uri="{BB962C8B-B14F-4D97-AF65-F5344CB8AC3E}">
        <p14:creationId xmlns:p14="http://schemas.microsoft.com/office/powerpoint/2010/main" val="4281048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038" y="-22476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sz="4000" dirty="0">
                <a:solidFill>
                  <a:prstClr val="white"/>
                </a:solidFill>
                <a:latin typeface="Impact" panose="020B0806030902050204" pitchFamily="34" charset="0"/>
              </a:rPr>
              <a:t>Načrtuj prostor in čas učenja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843126" y="2210480"/>
            <a:ext cx="8367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5611F8-F87E-461A-BD94-CEDA7295C07A}"/>
              </a:ext>
            </a:extLst>
          </p:cNvPr>
          <p:cNvSpPr txBox="1"/>
          <p:nvPr/>
        </p:nvSpPr>
        <p:spPr>
          <a:xfrm>
            <a:off x="188164" y="1618693"/>
            <a:ext cx="910706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IZBERI DEL DNEVA, KO SE NAJLAŽJE UČIŠ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IZBERI SI STALEN KOTIČEK ZA UČENJE</a:t>
            </a:r>
          </a:p>
          <a:p>
            <a:pPr marL="285750" lvl="0" indent="-28575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PROSTOR PRED UČENJEM PREZRAČI IN UREDI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PRIPRAVI PISALA, MARKERJE, ZAPISKE, UČBENIKE, DELOVNE ZVEZKE, …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UČENJA NE PREKINJAJ Z UŽIVANJEM HRANE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ČE IMAŠ OČALA, SE NE UČI BREZ NJIH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buFont typeface="Symbol"/>
              <a:buChar char=""/>
              <a:tabLst>
                <a:tab pos="457200" algn="l"/>
                <a:tab pos="1733550" algn="l"/>
              </a:tabLst>
            </a:pPr>
            <a:r>
              <a:rPr lang="sl-SI" dirty="0">
                <a:solidFill>
                  <a:prstClr val="black"/>
                </a:solidFill>
                <a:latin typeface="Comic Sans MS" panose="030F0702030302020204" pitchFamily="66" charset="0"/>
                <a:ea typeface="Times New Roman"/>
              </a:rPr>
              <a:t>UGASNI TELEFON  IN TUDI RAČUNALNIK, ČE GA NE POTREBUJEŠ</a:t>
            </a:r>
          </a:p>
          <a:p>
            <a:pPr marL="342900" lvl="0" indent="-342900"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lvl="0" algn="ctr">
              <a:tabLst>
                <a:tab pos="457200" algn="l"/>
                <a:tab pos="1733550" algn="l"/>
              </a:tabLst>
            </a:pPr>
            <a:r>
              <a:rPr lang="sl-SI" sz="2800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/>
              </a:rPr>
              <a:t>NAJPREJ UČENJE  - POTEM ZABAVA</a:t>
            </a:r>
            <a:endParaRPr lang="sl-SI" sz="2800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solidFill>
                <a:prstClr val="black"/>
              </a:solidFill>
              <a:latin typeface="Comic Sans MS" panose="030F0702030302020204" pitchFamily="66" charset="0"/>
              <a:ea typeface="Times New Roman"/>
            </a:endParaRPr>
          </a:p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endParaRPr lang="sl-SI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27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038" y="-22476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Čas je denar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843126" y="2210480"/>
            <a:ext cx="8367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5611F8-F87E-461A-BD94-CEDA7295C07A}"/>
              </a:ext>
            </a:extLst>
          </p:cNvPr>
          <p:cNvSpPr txBox="1"/>
          <p:nvPr/>
        </p:nvSpPr>
        <p:spPr>
          <a:xfrm>
            <a:off x="278937" y="1656482"/>
            <a:ext cx="899569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NE HODI K POUKU BREZ POTREBNIH PRIPOMOČKOV (</a:t>
            </a:r>
            <a:r>
              <a:rPr lang="sl-SI" dirty="0" err="1">
                <a:latin typeface="Comic Sans MS" panose="030F0702030302020204" pitchFamily="66" charset="0"/>
                <a:ea typeface="Times New Roman"/>
              </a:rPr>
              <a:t>kalkulatorja</a:t>
            </a:r>
            <a:r>
              <a:rPr lang="sl-SI" dirty="0">
                <a:latin typeface="Comic Sans MS" panose="030F0702030302020204" pitchFamily="66" charset="0"/>
                <a:ea typeface="Times New Roman"/>
              </a:rPr>
              <a:t>, delovnih zvezkov, telovadne opreme, …)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PRI URAH SKRBNO POSLUŠAJ (NE KLEPETAJ)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ZAPIŠI SI VSE, KAR UČITELJ POVE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DOMA PREGLEJ ZAPISKE IN JIH USKLADI /DOPOLNI Z UGOTOVITVAMI IZ UČBENIKA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REDNO DELAJ DOMAČE NALOGE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31877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V beležnico si redno zapisuj tekoče obveznosti</a:t>
            </a:r>
          </a:p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endParaRPr lang="sl-SI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767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038" y="-22476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Kako do ocen ?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843126" y="2210480"/>
            <a:ext cx="8367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5611F8-F87E-461A-BD94-CEDA7295C07A}"/>
              </a:ext>
            </a:extLst>
          </p:cNvPr>
          <p:cNvSpPr txBox="1"/>
          <p:nvPr/>
        </p:nvSpPr>
        <p:spPr>
          <a:xfrm>
            <a:off x="251505" y="1896361"/>
            <a:ext cx="879950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NAREDI PLAN PRIDOBIVANJA OCEN DO KONCA ŠOLSKEGA LETA. Upoštevaj, da nekateri učitelji dovolijo javljanje. 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  <a:cs typeface="Arial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PLAN OBESI NA VIDNO MESTO IN SE GA DRŽI.</a:t>
            </a:r>
          </a:p>
          <a:p>
            <a:pPr lvl="0" algn="just">
              <a:spcAft>
                <a:spcPts val="0"/>
              </a:spcAft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 </a:t>
            </a: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NE POZABI VPISATI TEKOČIH KONTROLNIH NALOG.</a:t>
            </a:r>
          </a:p>
          <a:p>
            <a:pPr lvl="0" algn="just">
              <a:spcAft>
                <a:spcPts val="0"/>
              </a:spcAft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 </a:t>
            </a: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Ko neko obveznost opraviš, JO ODKLJUKAJ. Dobro se boš počutil, ko se bo seznam manjšal.  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1733550" algn="l"/>
              </a:tabLst>
            </a:pPr>
            <a:r>
              <a:rPr lang="sl-SI" dirty="0">
                <a:latin typeface="Arial Narrow"/>
                <a:ea typeface="Times New Roman"/>
                <a:cs typeface="Arial"/>
              </a:rPr>
              <a:t> </a:t>
            </a:r>
          </a:p>
          <a:p>
            <a:pPr lvl="0" algn="ctr">
              <a:tabLst>
                <a:tab pos="457200" algn="l"/>
                <a:tab pos="1733550" algn="l"/>
              </a:tabLst>
            </a:pPr>
            <a:r>
              <a:rPr lang="sl-SI" sz="2800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/>
              </a:rPr>
              <a:t>Z UČENJEM  NE ODLAŠAJ – UČI SE SPROTI</a:t>
            </a:r>
          </a:p>
          <a:p>
            <a:pPr algn="just">
              <a:spcAft>
                <a:spcPts val="0"/>
              </a:spcAft>
              <a:tabLst>
                <a:tab pos="1733550" algn="l"/>
              </a:tabLst>
            </a:pPr>
            <a:endParaRPr lang="sl-SI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7870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038" y="-22476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Popravljanje negativnih ocen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843126" y="2210480"/>
            <a:ext cx="8367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4607" y="4155813"/>
            <a:ext cx="3627393" cy="2702187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515611F8-F87E-461A-BD94-CEDA7295C07A}"/>
              </a:ext>
            </a:extLst>
          </p:cNvPr>
          <p:cNvSpPr txBox="1"/>
          <p:nvPr/>
        </p:nvSpPr>
        <p:spPr>
          <a:xfrm>
            <a:off x="319759" y="1656481"/>
            <a:ext cx="83673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UREDI ZAPISKE – ZVEZKE. Prepiši snov od uspešnejših sošolcev, ali pa si naredi fotokopije. Poglej v </a:t>
            </a:r>
            <a:r>
              <a:rPr lang="sl-SI" dirty="0" err="1">
                <a:latin typeface="Comic Sans MS" panose="030F0702030302020204" pitchFamily="66" charset="0"/>
                <a:ea typeface="Times New Roman"/>
              </a:rPr>
              <a:t>teamse</a:t>
            </a:r>
            <a:r>
              <a:rPr lang="sl-SI" dirty="0">
                <a:latin typeface="Comic Sans MS" panose="030F0702030302020204" pitchFamily="66" charset="0"/>
                <a:ea typeface="Times New Roman"/>
              </a:rPr>
              <a:t>!  Lepši so lastni zvezki, bolje se znajdemo iz njih, pa še za (pok.) maturo jih hranimo.</a:t>
            </a:r>
          </a:p>
          <a:p>
            <a:pPr marL="228600">
              <a:spcAft>
                <a:spcPts val="0"/>
              </a:spcAft>
              <a:tabLst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NAREDI PLAN POPRAVLJANJA NEGATIVNIH OCEN</a:t>
            </a:r>
            <a:r>
              <a:rPr lang="sl-SI" b="1" dirty="0">
                <a:latin typeface="Comic Sans MS" panose="030F0702030302020204" pitchFamily="66" charset="0"/>
                <a:ea typeface="Times New Roman"/>
              </a:rPr>
              <a:t>.</a:t>
            </a:r>
            <a:r>
              <a:rPr lang="sl-SI" dirty="0">
                <a:latin typeface="Comic Sans MS" panose="030F0702030302020204" pitchFamily="66" charset="0"/>
                <a:ea typeface="Times New Roman"/>
              </a:rPr>
              <a:t> Skrbno premisli, da ne bo preveč stvari na kupu. </a:t>
            </a:r>
          </a:p>
          <a:p>
            <a:pPr lvl="0">
              <a:spcAft>
                <a:spcPts val="0"/>
              </a:spcAft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O svojih namenih se pogovori z UČITELJEM posameznega predmeta. 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ZAČNI Z ENIM PREDMETOM, tistim, ki ga boš  najlažje in najhitreje popravil.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b="1" dirty="0">
              <a:latin typeface="Comic Sans MS" panose="030F0702030302020204" pitchFamily="66" charset="0"/>
              <a:ea typeface="Times New Roman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b="1" dirty="0">
                <a:latin typeface="Comic Sans MS" panose="030F0702030302020204" pitchFamily="66" charset="0"/>
                <a:ea typeface="Times New Roman"/>
                <a:cs typeface="Times New Roman"/>
              </a:rPr>
              <a:t>Plan popravljanja si obesi na vidno mesto. TAKOJ.</a:t>
            </a:r>
            <a:endParaRPr lang="sl-SI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70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35512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Impact" panose="020B0806030902050204" pitchFamily="34" charset="0"/>
              </a:rPr>
              <a:t>Da bo preverjanje lažje </a:t>
            </a:r>
            <a:endParaRPr lang="en-GB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29531" y="2039601"/>
            <a:ext cx="89016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ČE JE PREVERJANJE ZNANJA PISNO, potem pri učenju več piši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ČE JE PREVERJANJE USTNO, glasno ponavljaj, da treniraš tudi izražanje.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ČE PRI PREVERJANJU ZNANJA SEDIŠ, se tudi uči sede.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58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  <a:cs typeface="Arial"/>
              </a:rPr>
              <a:t>ČE PRI PREVERJANJU ZNANJA STOJIŠ, se tudi uči stoje.</a:t>
            </a:r>
            <a:endParaRPr lang="sl-SI" dirty="0">
              <a:effectLst/>
              <a:latin typeface="Comic Sans MS" panose="030F0702030302020204" pitchFamily="66" charset="0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556" y="4080999"/>
            <a:ext cx="3272444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015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14AAFBD2-5B92-4BD4-97EE-BE7483D0E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45" y="-1"/>
            <a:ext cx="11945923" cy="1399357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405071B-42E4-4ABA-BCBB-DA8468F3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465" y="385894"/>
            <a:ext cx="7701793" cy="776289"/>
          </a:xfrm>
        </p:spPr>
        <p:txBody>
          <a:bodyPr>
            <a:normAutofit/>
          </a:bodyPr>
          <a:lstStyle/>
          <a:p>
            <a:r>
              <a:rPr lang="sl-SI" sz="4000" dirty="0">
                <a:solidFill>
                  <a:schemeClr val="bg1"/>
                </a:solidFill>
                <a:latin typeface="Impact" panose="020B0806030902050204" pitchFamily="34" charset="0"/>
              </a:rPr>
              <a:t>Pogoji za učinkovito učenje</a:t>
            </a:r>
            <a:endParaRPr lang="en-GB" sz="4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6659526" y="2238374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SODELOVANJE</a:t>
            </a:r>
          </a:p>
        </p:txBody>
      </p:sp>
      <p:sp>
        <p:nvSpPr>
          <p:cNvPr id="15" name="Pravokotnik 14"/>
          <p:cNvSpPr/>
          <p:nvPr/>
        </p:nvSpPr>
        <p:spPr>
          <a:xfrm>
            <a:off x="2146792" y="2414647"/>
            <a:ext cx="1680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VARNOT</a:t>
            </a:r>
          </a:p>
        </p:txBody>
      </p:sp>
      <p:sp>
        <p:nvSpPr>
          <p:cNvPr id="17" name="PoljeZBesedilom 16"/>
          <p:cNvSpPr txBox="1"/>
          <p:nvPr/>
        </p:nvSpPr>
        <p:spPr>
          <a:xfrm>
            <a:off x="185736" y="1498370"/>
            <a:ext cx="888682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UREDI ZAPISKE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NAREDI TERMINSKI PLAN UČENJA - SNOV RAZDELI  NA  DELE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MED UČENJEM BODI AKTIVEN: SNOV PODČRTUJ, POIŠČI KLJUČNE BESEDE,  VIZUALIZIRAJ,  SPRAŠUJ, IZDELAJ MISELNI VZOREC, …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SNOV POVEŽI V CELOTO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NE UČI SE NA PAMET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MED UČENJEM SI VZEMI ODMOR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PONAVLJAJ PRED SPANJEM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733550" algn="l"/>
              </a:tabLst>
            </a:pPr>
            <a:r>
              <a:rPr lang="sl-SI" dirty="0">
                <a:latin typeface="Comic Sans MS" panose="030F0702030302020204" pitchFamily="66" charset="0"/>
                <a:ea typeface="Times New Roman"/>
              </a:rPr>
              <a:t>UPORABI TEHNIKO PRPOP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latin typeface="Comic Sans MS" panose="030F0702030302020204" pitchFamily="66" charset="0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  <a:tab pos="1733550" algn="l"/>
              </a:tabLst>
            </a:pPr>
            <a:endParaRPr lang="sl-SI" dirty="0">
              <a:effectLst/>
              <a:latin typeface="Comic Sans MS" panose="030F0702030302020204" pitchFamily="66" charset="0"/>
              <a:ea typeface="Times New Roman"/>
            </a:endParaRPr>
          </a:p>
        </p:txBody>
      </p:sp>
      <p:pic>
        <p:nvPicPr>
          <p:cNvPr id="7" name="Slika 6" descr="Obrezovanje zaslona 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30700" y="3884350"/>
            <a:ext cx="3627393" cy="27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525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4305</TotalTime>
  <Words>2045</Words>
  <Application>Microsoft Office PowerPoint</Application>
  <PresentationFormat>Širokozaslonsko</PresentationFormat>
  <Paragraphs>433</Paragraphs>
  <Slides>30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10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30</vt:i4>
      </vt:variant>
    </vt:vector>
  </HeadingPairs>
  <TitlesOfParts>
    <vt:vector size="41" baseType="lpstr">
      <vt:lpstr>Arial</vt:lpstr>
      <vt:lpstr>Arial Narrow</vt:lpstr>
      <vt:lpstr>Calibri</vt:lpstr>
      <vt:lpstr>Calibri Light</vt:lpstr>
      <vt:lpstr>Century Gothic</vt:lpstr>
      <vt:lpstr>Comic Sans MS</vt:lpstr>
      <vt:lpstr>Impact</vt:lpstr>
      <vt:lpstr>Symbol</vt:lpstr>
      <vt:lpstr>Times New Roman</vt:lpstr>
      <vt:lpstr>Wingdings</vt:lpstr>
      <vt:lpstr>Officeova tema</vt:lpstr>
      <vt:lpstr>PowerPointova predstavitev</vt:lpstr>
      <vt:lpstr>PowerPointova predstavitev</vt:lpstr>
      <vt:lpstr>Vodič po učenju učenja</vt:lpstr>
      <vt:lpstr>Načrtuj prostor in čas učenja</vt:lpstr>
      <vt:lpstr>Čas je denar</vt:lpstr>
      <vt:lpstr>Kako do ocen ?</vt:lpstr>
      <vt:lpstr>Popravljanje negativnih ocen</vt:lpstr>
      <vt:lpstr>Da bo preverjanje lažje </vt:lpstr>
      <vt:lpstr>Pogoji za učinkovito učenje</vt:lpstr>
      <vt:lpstr>Tehnika PRPOP</vt:lpstr>
      <vt:lpstr>Da učenje ne bo mučenje</vt:lpstr>
      <vt:lpstr>Multisenzorno učenje</vt:lpstr>
      <vt:lpstr>Ali si res VSE zapomniš?</vt:lpstr>
      <vt:lpstr>Koncentracija</vt:lpstr>
      <vt:lpstr>Kako vzdržuješ koncentracijo (1) </vt:lpstr>
      <vt:lpstr>Kako vzdržuješ koncentracij (2)</vt:lpstr>
      <vt:lpstr>Kako se motiviraš za učenje</vt:lpstr>
      <vt:lpstr>Če zares hočeš uspeti</vt:lpstr>
      <vt:lpstr>Dan ima le 24 ur</vt:lpstr>
      <vt:lpstr>Primer delavnega načrta</vt:lpstr>
      <vt:lpstr>Vse je odvisno od tebe</vt:lpstr>
      <vt:lpstr>Več glav več ve</vt:lpstr>
      <vt:lpstr>Obvladovanje stresa</vt:lpstr>
      <vt:lpstr>Priprava na test</vt:lpstr>
      <vt:lpstr>Ko pišeš test</vt:lpstr>
      <vt:lpstr>Da bo tvoje učenje veščina (1)</vt:lpstr>
      <vt:lpstr>Da bo tvoje učenje veščina (2)</vt:lpstr>
      <vt:lpstr>… in navada</vt:lpstr>
      <vt:lpstr>Kdo ti lahko pomaga?</vt:lpstr>
      <vt:lpstr>Postal boš uspešen učenec, 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Andreja Završnik</dc:creator>
  <cp:lastModifiedBy>Ana Hlebanja</cp:lastModifiedBy>
  <cp:revision>205</cp:revision>
  <dcterms:created xsi:type="dcterms:W3CDTF">2018-10-16T13:16:27Z</dcterms:created>
  <dcterms:modified xsi:type="dcterms:W3CDTF">2021-02-11T18:23:34Z</dcterms:modified>
</cp:coreProperties>
</file>